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88"/>
  </p:notesMasterIdLst>
  <p:sldIdLst>
    <p:sldId id="256" r:id="rId2"/>
    <p:sldId id="259" r:id="rId3"/>
    <p:sldId id="264" r:id="rId4"/>
    <p:sldId id="265" r:id="rId5"/>
    <p:sldId id="267" r:id="rId6"/>
    <p:sldId id="268" r:id="rId7"/>
    <p:sldId id="269" r:id="rId8"/>
    <p:sldId id="270" r:id="rId9"/>
    <p:sldId id="271" r:id="rId10"/>
    <p:sldId id="272" r:id="rId11"/>
    <p:sldId id="274" r:id="rId12"/>
    <p:sldId id="275" r:id="rId13"/>
    <p:sldId id="276" r:id="rId14"/>
    <p:sldId id="277" r:id="rId15"/>
    <p:sldId id="279" r:id="rId16"/>
    <p:sldId id="280" r:id="rId17"/>
    <p:sldId id="281" r:id="rId18"/>
    <p:sldId id="282" r:id="rId19"/>
    <p:sldId id="283" r:id="rId20"/>
    <p:sldId id="286" r:id="rId21"/>
    <p:sldId id="287" r:id="rId22"/>
    <p:sldId id="288" r:id="rId23"/>
    <p:sldId id="289" r:id="rId24"/>
    <p:sldId id="290" r:id="rId25"/>
    <p:sldId id="292" r:id="rId26"/>
    <p:sldId id="293" r:id="rId27"/>
    <p:sldId id="294" r:id="rId28"/>
    <p:sldId id="295" r:id="rId29"/>
    <p:sldId id="296" r:id="rId30"/>
    <p:sldId id="298" r:id="rId31"/>
    <p:sldId id="300" r:id="rId32"/>
    <p:sldId id="301" r:id="rId33"/>
    <p:sldId id="302" r:id="rId34"/>
    <p:sldId id="303" r:id="rId35"/>
    <p:sldId id="305" r:id="rId36"/>
    <p:sldId id="306" r:id="rId37"/>
    <p:sldId id="307" r:id="rId38"/>
    <p:sldId id="308" r:id="rId39"/>
    <p:sldId id="309" r:id="rId40"/>
    <p:sldId id="315" r:id="rId41"/>
    <p:sldId id="316" r:id="rId42"/>
    <p:sldId id="317" r:id="rId43"/>
    <p:sldId id="318" r:id="rId44"/>
    <p:sldId id="320" r:id="rId45"/>
    <p:sldId id="321" r:id="rId46"/>
    <p:sldId id="323" r:id="rId47"/>
    <p:sldId id="324" r:id="rId48"/>
    <p:sldId id="325" r:id="rId49"/>
    <p:sldId id="327" r:id="rId50"/>
    <p:sldId id="328" r:id="rId51"/>
    <p:sldId id="329" r:id="rId52"/>
    <p:sldId id="330" r:id="rId53"/>
    <p:sldId id="332" r:id="rId54"/>
    <p:sldId id="333" r:id="rId55"/>
    <p:sldId id="334" r:id="rId56"/>
    <p:sldId id="336" r:id="rId57"/>
    <p:sldId id="337" r:id="rId58"/>
    <p:sldId id="338" r:id="rId59"/>
    <p:sldId id="340" r:id="rId60"/>
    <p:sldId id="342" r:id="rId61"/>
    <p:sldId id="345" r:id="rId62"/>
    <p:sldId id="346" r:id="rId63"/>
    <p:sldId id="347" r:id="rId64"/>
    <p:sldId id="348" r:id="rId65"/>
    <p:sldId id="349" r:id="rId66"/>
    <p:sldId id="350" r:id="rId67"/>
    <p:sldId id="354" r:id="rId68"/>
    <p:sldId id="355" r:id="rId69"/>
    <p:sldId id="356" r:id="rId70"/>
    <p:sldId id="358" r:id="rId71"/>
    <p:sldId id="359" r:id="rId72"/>
    <p:sldId id="360" r:id="rId73"/>
    <p:sldId id="362" r:id="rId74"/>
    <p:sldId id="363" r:id="rId75"/>
    <p:sldId id="364" r:id="rId76"/>
    <p:sldId id="366" r:id="rId77"/>
    <p:sldId id="368" r:id="rId78"/>
    <p:sldId id="369" r:id="rId79"/>
    <p:sldId id="381" r:id="rId80"/>
    <p:sldId id="382" r:id="rId81"/>
    <p:sldId id="383" r:id="rId82"/>
    <p:sldId id="384" r:id="rId83"/>
    <p:sldId id="385" r:id="rId84"/>
    <p:sldId id="386" r:id="rId85"/>
    <p:sldId id="387" r:id="rId86"/>
    <p:sldId id="388" r:id="rId87"/>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50" d="100"/>
          <a:sy n="150" d="100"/>
        </p:scale>
        <p:origin x="-872" y="-8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commentAuthors" Target="commentAuthors.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9/1/13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By removing the drawing canvas first, all objects will also be deleted.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58</a:t>
            </a:fld>
            <a:endParaRPr lang="en-US"/>
          </a:p>
        </p:txBody>
      </p:sp>
    </p:spTree>
    <p:extLst>
      <p:ext uri="{BB962C8B-B14F-4D97-AF65-F5344CB8AC3E}">
        <p14:creationId xmlns:p14="http://schemas.microsoft.com/office/powerpoint/2010/main" val="3047470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Select the SmartArt graphic and double-click to insert.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62</a:t>
            </a:fld>
            <a:endParaRPr lang="en-US"/>
          </a:p>
        </p:txBody>
      </p:sp>
    </p:spTree>
    <p:extLst>
      <p:ext uri="{BB962C8B-B14F-4D97-AF65-F5344CB8AC3E}">
        <p14:creationId xmlns:p14="http://schemas.microsoft.com/office/powerpoint/2010/main" val="504862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This is the place where you decide where to get pictures. As mentioned earlier, you can look for a picture from your computer, Web page or online sources. There are several online sources that contain royalty-free photos and illustrations and are used for corporations, personal use, or in this case, classroom instruction.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67</a:t>
            </a:fld>
            <a:endParaRPr lang="en-US"/>
          </a:p>
        </p:txBody>
      </p:sp>
    </p:spTree>
    <p:extLst>
      <p:ext uri="{BB962C8B-B14F-4D97-AF65-F5344CB8AC3E}">
        <p14:creationId xmlns:p14="http://schemas.microsoft.com/office/powerpoint/2010/main" val="3382982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Earlier in this lesson, the Picture Tools were introduced for pictures. They are used the same way for clip art.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68</a:t>
            </a:fld>
            <a:endParaRPr lang="en-US"/>
          </a:p>
        </p:txBody>
      </p:sp>
    </p:spTree>
    <p:extLst>
      <p:ext uri="{BB962C8B-B14F-4D97-AF65-F5344CB8AC3E}">
        <p14:creationId xmlns:p14="http://schemas.microsoft.com/office/powerpoint/2010/main" val="2132451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As you learned earlier, you can get precise measurements using the Layout Options dialog box.</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69</a:t>
            </a:fld>
            <a:endParaRPr lang="en-US"/>
          </a:p>
        </p:txBody>
      </p:sp>
    </p:spTree>
    <p:extLst>
      <p:ext uri="{BB962C8B-B14F-4D97-AF65-F5344CB8AC3E}">
        <p14:creationId xmlns:p14="http://schemas.microsoft.com/office/powerpoint/2010/main" val="3146071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Troubleshooting: You will not see the compression take place. To verify that the file is smaller after compressing pictures, you can compare the document’s properties before and after performing the command. Keep in mind that if your picture is already smaller than the compression option chosen, no compression will occur.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78</a:t>
            </a:fld>
            <a:endParaRPr lang="en-US"/>
          </a:p>
        </p:txBody>
      </p:sp>
    </p:spTree>
    <p:extLst>
      <p:ext uri="{BB962C8B-B14F-4D97-AF65-F5344CB8AC3E}">
        <p14:creationId xmlns:p14="http://schemas.microsoft.com/office/powerpoint/2010/main" val="350756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In Lesson 3, you learned to change fonts and font sizes, and alignments were covered in Lesson 4.</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a:t>
            </a:fld>
            <a:endParaRPr lang="en-US"/>
          </a:p>
        </p:txBody>
      </p:sp>
    </p:spTree>
    <p:extLst>
      <p:ext uri="{BB962C8B-B14F-4D97-AF65-F5344CB8AC3E}">
        <p14:creationId xmlns:p14="http://schemas.microsoft.com/office/powerpoint/2010/main" val="3470292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Another option is to insert a picture as a </a:t>
            </a:r>
            <a:r>
              <a:rPr lang="en-US" b="0" i="1" u="none" strike="noStrike" baseline="0" smtClean="0">
                <a:latin typeface="Segoe"/>
                <a:ea typeface="ＭＳ ゴシック"/>
              </a:rPr>
              <a:t>linked object</a:t>
            </a:r>
            <a:r>
              <a:rPr lang="en-US" b="0" i="0" u="none" strike="noStrike" baseline="0" smtClean="0">
                <a:latin typeface="Times New Roman"/>
                <a:ea typeface="ＭＳ ゴシック"/>
              </a:rPr>
              <a:t>,</a:t>
            </a:r>
            <a:r>
              <a:rPr lang="en-US" b="0" i="1" u="none" strike="noStrike" baseline="0" smtClean="0">
                <a:latin typeface="Segoe"/>
                <a:ea typeface="ＭＳ ゴシック"/>
              </a:rPr>
              <a:t> </a:t>
            </a:r>
            <a:r>
              <a:rPr lang="en-US" b="0" i="0" u="none" strike="noStrike" baseline="0" smtClean="0">
                <a:latin typeface="Segoe"/>
                <a:ea typeface="ＭＳ ゴシック"/>
              </a:rPr>
              <a:t>which creates a connection between the document and picture, but doesn’t combine them in the same file. Using linked objects can help minimize the file size of your final document, while still including pictures, photographs, and other objects that can eat up file space. However, this option is not recommended when creating a document that will be shared with other users because they may be unable to access the pictures.</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a:t>
            </a:fld>
            <a:endParaRPr lang="en-US"/>
          </a:p>
        </p:txBody>
      </p:sp>
    </p:spTree>
    <p:extLst>
      <p:ext uri="{BB962C8B-B14F-4D97-AF65-F5344CB8AC3E}">
        <p14:creationId xmlns:p14="http://schemas.microsoft.com/office/powerpoint/2010/main" val="186054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latin typeface="Segoe"/>
                <a:ea typeface="ＭＳ ゴシック"/>
              </a:rPr>
              <a:t>Another Way: You can also rotate a picture by selecting it and dragging the rotation handle—the circular arrow that appears at the top of a selected object—in the direction you want to rotate the picture. The Rotate button is also on the Arrange group.</a:t>
            </a:r>
          </a:p>
          <a:p>
            <a:pPr lvl="2" rtl="0"/>
            <a:r>
              <a:rPr lang="en-US" b="0" i="0" u="none" strike="noStrike" baseline="0" smtClean="0">
                <a:latin typeface="Segoe"/>
                <a:ea typeface="ＭＳ ゴシック"/>
              </a:rPr>
              <a:t>Take Note: In cropping you remove unwanted portions of the picture, and in scaling the original picture is increased or decreased in size to fit in the document.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10</a:t>
            </a:fld>
            <a:endParaRPr lang="en-US"/>
          </a:p>
        </p:txBody>
      </p:sp>
    </p:spTree>
    <p:extLst>
      <p:ext uri="{BB962C8B-B14F-4D97-AF65-F5344CB8AC3E}">
        <p14:creationId xmlns:p14="http://schemas.microsoft.com/office/powerpoint/2010/main" val="371239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Removing a background may take practice; therefore, you may need to use the Undo button to begin again.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26</a:t>
            </a:fld>
            <a:endParaRPr lang="en-US"/>
          </a:p>
        </p:txBody>
      </p:sp>
    </p:spTree>
    <p:extLst>
      <p:ext uri="{BB962C8B-B14F-4D97-AF65-F5344CB8AC3E}">
        <p14:creationId xmlns:p14="http://schemas.microsoft.com/office/powerpoint/2010/main" val="3367032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The Wrap Text feature in the Arrange group on the Format Tab provides additional options for text wrapping.</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33</a:t>
            </a:fld>
            <a:endParaRPr lang="en-US"/>
          </a:p>
        </p:txBody>
      </p:sp>
    </p:spTree>
    <p:extLst>
      <p:ext uri="{BB962C8B-B14F-4D97-AF65-F5344CB8AC3E}">
        <p14:creationId xmlns:p14="http://schemas.microsoft.com/office/powerpoint/2010/main" val="114212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If the shape you are drawing does not turn out the right size the first time, you can adjust the shape by selecting it and then dragging one of the sizing handles.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41</a:t>
            </a:fld>
            <a:endParaRPr lang="en-US"/>
          </a:p>
        </p:txBody>
      </p:sp>
    </p:spTree>
    <p:extLst>
      <p:ext uri="{BB962C8B-B14F-4D97-AF65-F5344CB8AC3E}">
        <p14:creationId xmlns:p14="http://schemas.microsoft.com/office/powerpoint/2010/main" val="1126605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Anytime you add shapes to a document, you can group them so that when you move them, they move together. Formatting group objects work the same way—when you format grouped objects, they will be formatted with the same colors, text size, etc.</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46</a:t>
            </a:fld>
            <a:endParaRPr lang="en-US"/>
          </a:p>
        </p:txBody>
      </p:sp>
    </p:spTree>
    <p:extLst>
      <p:ext uri="{BB962C8B-B14F-4D97-AF65-F5344CB8AC3E}">
        <p14:creationId xmlns:p14="http://schemas.microsoft.com/office/powerpoint/2010/main" val="2704204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A shape cannot be converted to a SmartArt graphic like a picture because it is not an image. Adding a caption to a shape would require you to add the caption using the References tab.</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52</a:t>
            </a:fld>
            <a:endParaRPr lang="en-US"/>
          </a:p>
        </p:txBody>
      </p:sp>
    </p:spTree>
    <p:extLst>
      <p:ext uri="{BB962C8B-B14F-4D97-AF65-F5344CB8AC3E}">
        <p14:creationId xmlns:p14="http://schemas.microsoft.com/office/powerpoint/2010/main" val="1378380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8FCB3F-B915-0547-9299-6EF354A3850D}" type="datetimeFigureOut">
              <a:t>9/1/13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A0DCF2-5F7A-FB40-BB22-F5B3493B1A64}" type="slidenum">
              <a:t>‹#›</a:t>
            </a:fld>
            <a:endParaRPr lang="en-US"/>
          </a:p>
        </p:txBody>
      </p:sp>
    </p:spTree>
    <p:extLst>
      <p:ext uri="{BB962C8B-B14F-4D97-AF65-F5344CB8AC3E}">
        <p14:creationId xmlns:p14="http://schemas.microsoft.com/office/powerpoint/2010/main" val="1821693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C6"/>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a:latin typeface="Segoe"/>
                <a:ea typeface="ＭＳ ゴシック"/>
              </a:rPr>
              <a:t>Using Illustrations and Graphics</a:t>
            </a:r>
          </a:p>
        </p:txBody>
      </p:sp>
      <p:sp>
        <p:nvSpPr>
          <p:cNvPr id="2055" name="Subtitle 2"/>
          <p:cNvSpPr>
            <a:spLocks noGrp="1"/>
          </p:cNvSpPr>
          <p:nvPr>
            <p:ph type="body" idx="1"/>
          </p:nvPr>
        </p:nvSpPr>
        <p:spPr>
          <a:xfrm>
            <a:off x="304800" y="3124200"/>
            <a:ext cx="8183563" cy="457200"/>
          </a:xfrm>
        </p:spPr>
        <p:txBody>
          <a:bodyPr lIns="182880" tIns="0"/>
          <a:lstStyle/>
          <a:p>
            <a:pPr marL="36513" indent="0" algn="r" eaLnBrk="1" hangingPunct="1">
              <a:spcBef>
                <a:spcPct val="0"/>
              </a:spcBef>
              <a:buFontTx/>
              <a:buNone/>
            </a:pPr>
            <a:r>
              <a:rPr lang="en-US" sz="2800" dirty="0" smtClean="0">
                <a:solidFill>
                  <a:srgbClr val="0072C6"/>
                </a:solidFill>
              </a:rPr>
              <a:t>Lesson 8</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C6"/>
                </a:solidFill>
                <a:latin typeface="Segoe UI Semibold" panose="020B0702040204020203" pitchFamily="34" charset="0"/>
              </a:rPr>
              <a:t>Microsoft</a:t>
            </a:r>
            <a:r>
              <a:rPr lang="en-US" sz="4800" b="1" dirty="0" smtClean="0">
                <a:solidFill>
                  <a:srgbClr val="0072C6"/>
                </a:solidFill>
                <a:latin typeface="+mn-lt"/>
              </a:rPr>
              <a:t> Word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Crop, Resize, Scale, and Rotate a Picture</a:t>
            </a:r>
          </a:p>
        </p:txBody>
      </p:sp>
      <p:sp>
        <p:nvSpPr>
          <p:cNvPr id="3" name="Text Placeholder 2"/>
          <p:cNvSpPr>
            <a:spLocks noGrp="1"/>
          </p:cNvSpPr>
          <p:nvPr>
            <p:ph type="body" idx="1"/>
          </p:nvPr>
        </p:nvSpPr>
        <p:spPr/>
        <p:txBody>
          <a:bodyPr/>
          <a:lstStyle/>
          <a:p>
            <a:pPr lvl="1">
              <a:lnSpc>
                <a:spcPct val="90000"/>
              </a:lnSpc>
              <a:buFont typeface="+mj-lt"/>
              <a:buAutoNum type="arabicPeriod" startAt="11"/>
            </a:pPr>
            <a:r>
              <a:rPr lang="en-US">
                <a:solidFill>
                  <a:srgbClr val="000000"/>
                </a:solidFill>
                <a:latin typeface="Segoe"/>
                <a:ea typeface="ＭＳ ゴシック"/>
              </a:rPr>
              <a:t>Position the cropping tool over the top cropping handle. Then drag down until it is slightly above the pink hat.</a:t>
            </a:r>
          </a:p>
          <a:p>
            <a:pPr lvl="1">
              <a:lnSpc>
                <a:spcPct val="90000"/>
              </a:lnSpc>
              <a:buAutoNum type="arabicPeriod" startAt="11"/>
            </a:pPr>
            <a:r>
              <a:rPr lang="en-US">
                <a:solidFill>
                  <a:srgbClr val="000000"/>
                </a:solidFill>
                <a:latin typeface="Segoe"/>
                <a:ea typeface="ＭＳ ゴシック"/>
              </a:rPr>
              <a:t>Position the mouse in the lower left corner and drag up until it is close to the child’s arm that is waving.</a:t>
            </a:r>
          </a:p>
          <a:p>
            <a:pPr lvl="1" rtl="0">
              <a:lnSpc>
                <a:spcPct val="90000"/>
              </a:lnSpc>
              <a:buFont typeface="+mj-lt"/>
              <a:buAutoNum type="arabicPeriod" startAt="13"/>
            </a:pPr>
            <a:r>
              <a:rPr lang="en-US" b="0" i="0" u="none" strike="noStrike" baseline="0" smtClean="0">
                <a:solidFill>
                  <a:srgbClr val="000000"/>
                </a:solidFill>
                <a:latin typeface="Segoe"/>
                <a:ea typeface="ＭＳ ゴシック"/>
              </a:rPr>
              <a:t>Release the mouse button, and then click the </a:t>
            </a:r>
            <a:r>
              <a:rPr lang="en-US" b="1" i="0" u="none" strike="noStrike" baseline="0" smtClean="0">
                <a:solidFill>
                  <a:prstClr val="black"/>
                </a:solidFill>
                <a:latin typeface="Segoe"/>
                <a:ea typeface="ＭＳ ゴシック"/>
              </a:rPr>
              <a:t>Crop</a:t>
            </a:r>
            <a:r>
              <a:rPr lang="en-US" b="0" i="0" u="none" strike="noStrike" baseline="0" smtClean="0">
                <a:solidFill>
                  <a:srgbClr val="000000"/>
                </a:solidFill>
                <a:latin typeface="Segoe"/>
                <a:ea typeface="ＭＳ ゴシック"/>
              </a:rPr>
              <a:t> button again to remove the cropping handles. </a:t>
            </a:r>
          </a:p>
          <a:p>
            <a:pPr lvl="1" rtl="0">
              <a:lnSpc>
                <a:spcPct val="90000"/>
              </a:lnSpc>
              <a:buAutoNum type="arabicPeriod" startAt="13"/>
            </a:pPr>
            <a:r>
              <a:rPr lang="en-US" b="0" i="0" u="none" strike="noStrike" baseline="0" smtClean="0">
                <a:solidFill>
                  <a:srgbClr val="000000"/>
                </a:solidFill>
                <a:latin typeface="Segoe"/>
                <a:ea typeface="ＭＳ ゴシック"/>
              </a:rPr>
              <a:t>The trimmed image has removed the unwanted area and displays only the cropped area.</a:t>
            </a:r>
          </a:p>
          <a:p>
            <a:pPr lvl="1" rtl="0">
              <a:lnSpc>
                <a:spcPct val="90000"/>
              </a:lnSpc>
              <a:buAutoNum type="arabicPeriod" startAt="13"/>
            </a:pPr>
            <a:r>
              <a:rPr lang="en-US" b="0" i="0" u="none" strike="noStrike" baseline="0" smtClean="0">
                <a:solidFill>
                  <a:srgbClr val="000000"/>
                </a:solidFill>
                <a:latin typeface="Segoe"/>
                <a:ea typeface="ＭＳ ゴシック"/>
              </a:rPr>
              <a:t>Resize the image for precise measurements to </a:t>
            </a:r>
            <a:r>
              <a:rPr lang="en-US" b="1" i="0" u="none" strike="noStrike" baseline="0" smtClean="0">
                <a:solidFill>
                  <a:prstClr val="black"/>
                </a:solidFill>
                <a:latin typeface="Segoe"/>
                <a:ea typeface="ＭＳ ゴシック"/>
              </a:rPr>
              <a:t>2.51</a:t>
            </a:r>
            <a:r>
              <a:rPr lang="en-US" b="0" i="0" u="none" strike="noStrike" baseline="0" smtClean="0">
                <a:solidFill>
                  <a:srgbClr val="365F91"/>
                </a:solidFill>
                <a:latin typeface="Segoe"/>
                <a:ea typeface="ＭＳ ゴシック"/>
              </a:rPr>
              <a:t>”</a:t>
            </a:r>
            <a:r>
              <a:rPr lang="en-US" b="0" i="0" u="none" strike="noStrike" baseline="0" smtClean="0">
                <a:solidFill>
                  <a:srgbClr val="000000"/>
                </a:solidFill>
                <a:latin typeface="Segoe"/>
                <a:ea typeface="ＭＳ ゴシック"/>
              </a:rPr>
              <a:t> for the height and </a:t>
            </a:r>
            <a:r>
              <a:rPr lang="en-US" b="1" i="0" u="none" strike="noStrike" baseline="0" smtClean="0">
                <a:solidFill>
                  <a:prstClr val="black"/>
                </a:solidFill>
                <a:latin typeface="Segoe"/>
                <a:ea typeface="ＭＳ ゴシック"/>
              </a:rPr>
              <a:t>3.88” </a:t>
            </a:r>
            <a:r>
              <a:rPr lang="en-US" b="0" i="0" u="none" strike="noStrike" baseline="0" smtClean="0">
                <a:solidFill>
                  <a:srgbClr val="000000"/>
                </a:solidFill>
                <a:latin typeface="Segoe"/>
                <a:ea typeface="ＭＳ ゴシック"/>
              </a:rPr>
              <a:t>for the width.</a:t>
            </a:r>
          </a:p>
          <a:p>
            <a:pPr lvl="1" rtl="0">
              <a:lnSpc>
                <a:spcPct val="90000"/>
              </a:lnSpc>
              <a:buAutoNum type="arabicPeriod" startAt="13"/>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Family Vacation1</a:t>
            </a:r>
            <a:r>
              <a:rPr lang="en-US" b="0" i="0" u="none" strike="noStrike" baseline="0" smtClean="0">
                <a:solidFill>
                  <a:srgbClr val="000000"/>
                </a:solidFill>
                <a:latin typeface="Segoe"/>
                <a:ea typeface="ＭＳ ゴシック"/>
              </a:rPr>
              <a:t> in the lesson folder on your flash drive.</a:t>
            </a:r>
          </a:p>
          <a:p>
            <a:pPr lvl="0" rtl="0">
              <a:lnSpc>
                <a:spcPct val="90000"/>
              </a:lnSpc>
            </a:pPr>
            <a:r>
              <a:rPr lang="en-US" b="1" i="0" u="none" strike="noStrike" baseline="0" smtClean="0">
                <a:latin typeface="Segoe"/>
                <a:ea typeface="ＭＳ ゴシック"/>
              </a:rPr>
              <a:t>PAUSE. LEAVE </a:t>
            </a:r>
            <a:r>
              <a:rPr lang="en-US" b="0" i="0" u="none" strike="noStrike" baseline="0" smtClean="0">
                <a:latin typeface="Segoe"/>
                <a:ea typeface="ＭＳ ゴシック"/>
              </a:rPr>
              <a:t>the document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332567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Apply a Picture Style to a Picture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To display the </a:t>
            </a:r>
            <a:r>
              <a:rPr lang="en-US" b="0" i="1" u="none" strike="noStrike" baseline="0" smtClean="0">
                <a:solidFill>
                  <a:srgbClr val="000000"/>
                </a:solidFill>
                <a:latin typeface="Segoe"/>
                <a:ea typeface="ＭＳ ゴシック"/>
              </a:rPr>
              <a:t>Picture</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Tools</a:t>
            </a:r>
            <a:r>
              <a:rPr lang="en-US" b="0" i="0" u="none" strike="noStrike" baseline="0" smtClean="0">
                <a:solidFill>
                  <a:srgbClr val="000000"/>
                </a:solidFill>
                <a:latin typeface="Segoe"/>
                <a:ea typeface="ＭＳ ゴシック"/>
              </a:rPr>
              <a:t>, select the picture so that the </a:t>
            </a:r>
            <a:r>
              <a:rPr lang="en-US" b="0" i="1" u="none" strike="noStrike" baseline="0" smtClean="0">
                <a:solidFill>
                  <a:srgbClr val="000000"/>
                </a:solidFill>
                <a:latin typeface="Segoe"/>
                <a:ea typeface="ＭＳ ゴシック"/>
              </a:rPr>
              <a:t>Format</a:t>
            </a:r>
            <a:r>
              <a:rPr lang="en-US" b="0" i="0" u="none" strike="noStrike" baseline="0" smtClean="0">
                <a:solidFill>
                  <a:srgbClr val="000000"/>
                </a:solidFill>
                <a:latin typeface="Segoe"/>
                <a:ea typeface="ＭＳ ゴシック"/>
              </a:rPr>
              <a:t> tab becomes available.</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Picture Styles</a:t>
            </a:r>
            <a:r>
              <a:rPr lang="en-US" b="0" i="0" u="none" strike="noStrike" baseline="0" smtClean="0">
                <a:solidFill>
                  <a:srgbClr val="000000"/>
                </a:solidFill>
                <a:latin typeface="Segoe"/>
                <a:ea typeface="ＭＳ ゴシック"/>
              </a:rPr>
              <a:t> group, click the </a:t>
            </a:r>
            <a:r>
              <a:rPr lang="en-US" b="1" i="0" u="none" strike="noStrike" baseline="0" smtClean="0">
                <a:solidFill>
                  <a:prstClr val="black"/>
                </a:solidFill>
                <a:latin typeface="Segoe"/>
                <a:ea typeface="ＭＳ ゴシック"/>
              </a:rPr>
              <a:t>More</a:t>
            </a:r>
            <a:r>
              <a:rPr lang="en-US" b="0" i="0" u="none" strike="noStrike" baseline="0" smtClean="0">
                <a:solidFill>
                  <a:srgbClr val="000000"/>
                </a:solidFill>
                <a:latin typeface="Segoe"/>
                <a:ea typeface="ＭＳ ゴシック"/>
              </a:rPr>
              <a:t>    button to display the </a:t>
            </a:r>
            <a:r>
              <a:rPr lang="en-US" b="0" i="1" u="none" strike="noStrike" baseline="0" smtClean="0">
                <a:solidFill>
                  <a:srgbClr val="000000"/>
                </a:solidFill>
                <a:latin typeface="Segoe"/>
                <a:ea typeface="ＭＳ ゴシック"/>
              </a:rPr>
              <a:t>Picture Style</a:t>
            </a:r>
            <a:r>
              <a:rPr lang="en-US" b="0" i="0" u="none" strike="noStrike" baseline="0" smtClean="0">
                <a:solidFill>
                  <a:srgbClr val="000000"/>
                </a:solidFill>
                <a:latin typeface="Segoe"/>
                <a:ea typeface="ＭＳ ゴシック"/>
              </a:rPr>
              <a:t> gallery, shown below.</a:t>
            </a:r>
            <a:endParaRPr lang="en-US" b="0" i="0" u="none" strike="noStrike" baseline="0" smtClean="0">
              <a:solidFill>
                <a:srgbClr val="000000"/>
              </a:solidFill>
              <a:latin typeface="Times New Roman"/>
              <a:ea typeface="ＭＳ ゴシック"/>
            </a:endParaRPr>
          </a:p>
        </p:txBody>
      </p:sp>
      <p:pic>
        <p:nvPicPr>
          <p:cNvPr id="4" name="Picture 3" descr="08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581400"/>
            <a:ext cx="6282267" cy="2709659"/>
          </a:xfrm>
          <a:prstGeom prst="rect">
            <a:avLst/>
          </a:prstGeom>
        </p:spPr>
      </p:pic>
      <p:pic>
        <p:nvPicPr>
          <p:cNvPr id="5" name="Picture 4" descr="mo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400" y="2590800"/>
            <a:ext cx="304800" cy="412955"/>
          </a:xfrm>
          <a:prstGeom prst="rect">
            <a:avLst/>
          </a:prstGeom>
        </p:spPr>
      </p:pic>
      <p:sp>
        <p:nvSpPr>
          <p:cNvPr id="6"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7"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8"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Tree>
    <p:extLst>
      <p:ext uri="{BB962C8B-B14F-4D97-AF65-F5344CB8AC3E}">
        <p14:creationId xmlns:p14="http://schemas.microsoft.com/office/powerpoint/2010/main" val="1934182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Apply a Picture Style to a Picture</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solidFill>
                  <a:srgbClr val="000000"/>
                </a:solidFill>
                <a:latin typeface="Segoe"/>
                <a:ea typeface="ＭＳ ゴシック"/>
              </a:rPr>
              <a:t>Hover over a few styles in the gallery and watch how the picture takes on a new look. Click </a:t>
            </a:r>
            <a:r>
              <a:rPr lang="en-US" sz="2000" b="1" i="0" u="none" strike="noStrike" baseline="0" smtClean="0">
                <a:solidFill>
                  <a:prstClr val="black"/>
                </a:solidFill>
                <a:latin typeface="Segoe"/>
                <a:ea typeface="ＭＳ ゴシック"/>
              </a:rPr>
              <a:t>Bevel Rectangle</a:t>
            </a:r>
            <a:r>
              <a:rPr lang="en-US" sz="2000" b="0" i="0" u="none" strike="noStrike" baseline="0" smtClean="0">
                <a:solidFill>
                  <a:srgbClr val="000000"/>
                </a:solidFill>
                <a:latin typeface="Segoe"/>
                <a:ea typeface="ＭＳ ゴシック"/>
              </a:rPr>
              <a:t> to apply that style to the image.</a:t>
            </a:r>
          </a:p>
          <a:p>
            <a:pPr lvl="1" rtl="0">
              <a:buAutoNum type="arabicPeriod" startAt="3"/>
            </a:pPr>
            <a:r>
              <a:rPr lang="en-US" sz="2000" b="0" i="0" u="none" strike="noStrike" baseline="0" smtClean="0">
                <a:solidFill>
                  <a:srgbClr val="000000"/>
                </a:solidFill>
                <a:latin typeface="Segoe"/>
                <a:ea typeface="ＭＳ ゴシック"/>
              </a:rPr>
              <a:t>In the </a:t>
            </a:r>
            <a:r>
              <a:rPr lang="en-US" sz="2000" b="0" i="1" u="none" strike="noStrike" baseline="0" smtClean="0">
                <a:solidFill>
                  <a:srgbClr val="000000"/>
                </a:solidFill>
                <a:latin typeface="Segoe"/>
                <a:ea typeface="ＭＳ ゴシック"/>
              </a:rPr>
              <a:t>Picture</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Styles </a:t>
            </a:r>
            <a:r>
              <a:rPr lang="en-US" sz="2000" b="0" i="0" u="none" strike="noStrike" baseline="0" smtClean="0">
                <a:solidFill>
                  <a:srgbClr val="000000"/>
                </a:solidFill>
                <a:latin typeface="Segoe"/>
                <a:ea typeface="ＭＳ ゴシック"/>
              </a:rPr>
              <a:t>group, click the </a:t>
            </a:r>
            <a:r>
              <a:rPr lang="en-US" sz="2000" b="1" i="0" u="none" strike="noStrike" baseline="0" smtClean="0">
                <a:solidFill>
                  <a:prstClr val="black"/>
                </a:solidFill>
                <a:latin typeface="Segoe"/>
                <a:ea typeface="ＭＳ ゴシック"/>
              </a:rPr>
              <a:t>Picture Border</a:t>
            </a:r>
            <a:r>
              <a:rPr lang="en-US" sz="2000" b="0" i="0" u="none" strike="noStrike" baseline="0" smtClean="0">
                <a:solidFill>
                  <a:srgbClr val="000000"/>
                </a:solidFill>
                <a:latin typeface="Segoe"/>
                <a:ea typeface="ＭＳ ゴシック"/>
              </a:rPr>
              <a:t> button to display the menu shown below. </a:t>
            </a:r>
          </a:p>
          <a:p>
            <a:pPr lvl="1" rtl="0">
              <a:buAutoNum type="arabicPeriod" startAt="3"/>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Weight</a:t>
            </a:r>
            <a:r>
              <a:rPr lang="en-US" sz="2000" b="0" i="0" u="none" strike="noStrike" baseline="0" smtClean="0">
                <a:solidFill>
                  <a:srgbClr val="000000"/>
                </a:solidFill>
                <a:latin typeface="Segoe"/>
                <a:ea typeface="ＭＳ ゴシック"/>
              </a:rPr>
              <a:t> submenu then </a:t>
            </a:r>
            <a:r>
              <a:rPr lang="en-US" sz="2000" b="1" i="0" u="none" strike="noStrike" baseline="0" smtClean="0">
                <a:solidFill>
                  <a:prstClr val="black"/>
                </a:solidFill>
                <a:latin typeface="Segoe"/>
                <a:ea typeface="ＭＳ ゴシック"/>
              </a:rPr>
              <a:t>2 ¼</a:t>
            </a:r>
            <a:r>
              <a:rPr lang="en-US" sz="2000" b="0" i="0" u="none" strike="noStrike" baseline="0" smtClean="0">
                <a:solidFill>
                  <a:srgbClr val="000000"/>
                </a:solidFill>
                <a:latin typeface="Segoe"/>
                <a:ea typeface="ＭＳ ゴシック"/>
              </a:rPr>
              <a:t>. The border weight is increased and making it more noticeable. </a:t>
            </a:r>
          </a:p>
        </p:txBody>
      </p:sp>
      <p:pic>
        <p:nvPicPr>
          <p:cNvPr id="4" name="Picture 3" descr="08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934" y="3733800"/>
            <a:ext cx="6756400" cy="2563619"/>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4080756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Apply a Picture Style to a Picture</a:t>
            </a:r>
          </a:p>
        </p:txBody>
      </p:sp>
      <p:sp>
        <p:nvSpPr>
          <p:cNvPr id="3" name="Text Placeholder 2"/>
          <p:cNvSpPr>
            <a:spLocks noGrp="1"/>
          </p:cNvSpPr>
          <p:nvPr>
            <p:ph type="body" idx="1"/>
          </p:nvPr>
        </p:nvSpPr>
        <p:spPr/>
        <p:txBody>
          <a:bodyPr/>
          <a:lstStyle/>
          <a:p>
            <a:pPr lvl="1" rtl="0">
              <a:lnSpc>
                <a:spcPct val="90000"/>
              </a:lnSpc>
              <a:buFont typeface="+mj-lt"/>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Picture Border</a:t>
            </a:r>
            <a:r>
              <a:rPr lang="en-US" b="0" i="0" u="none" strike="noStrike" baseline="0" smtClean="0">
                <a:solidFill>
                  <a:srgbClr val="000000"/>
                </a:solidFill>
                <a:latin typeface="Segoe"/>
                <a:ea typeface="ＭＳ ゴシック"/>
              </a:rPr>
              <a:t> button again. </a:t>
            </a:r>
          </a:p>
          <a:p>
            <a:pPr lvl="1" rtl="0">
              <a:lnSpc>
                <a:spcPct val="90000"/>
              </a:lnSpc>
              <a:buAutoNum type="arabicPeriod" startAt="6"/>
            </a:pPr>
            <a:r>
              <a:rPr lang="en-US" b="0" i="0" u="none" strike="noStrike" baseline="0" smtClean="0">
                <a:solidFill>
                  <a:srgbClr val="000000"/>
                </a:solidFill>
                <a:latin typeface="Segoe"/>
                <a:ea typeface="ＭＳ ゴシック"/>
              </a:rPr>
              <a:t>Under the Theme Colors section, select </a:t>
            </a:r>
            <a:r>
              <a:rPr lang="en-US" b="1" i="0" u="none" strike="noStrike" baseline="0" smtClean="0">
                <a:solidFill>
                  <a:prstClr val="black"/>
                </a:solidFill>
                <a:latin typeface="Segoe"/>
                <a:ea typeface="ＭＳ ゴシック"/>
              </a:rPr>
              <a:t>Blue-Gray, Text 2, Darker 50%</a:t>
            </a:r>
            <a:r>
              <a:rPr lang="en-US" b="0" i="0" u="none" strike="noStrike" baseline="0" smtClean="0">
                <a:solidFill>
                  <a:srgbClr val="000000"/>
                </a:solidFill>
                <a:latin typeface="Segoe"/>
                <a:ea typeface="ＭＳ ゴシック"/>
              </a:rPr>
              <a:t>. The picture is now surrounded by a colored border.</a:t>
            </a:r>
          </a:p>
          <a:p>
            <a:pPr lvl="1" rtl="0">
              <a:lnSpc>
                <a:spcPct val="90000"/>
              </a:lnSpc>
              <a:buAutoNum type="arabicPeriod" startAt="6"/>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Picture Styles</a:t>
            </a:r>
            <a:r>
              <a:rPr lang="en-US" b="0" i="0" u="none" strike="noStrike" baseline="0" smtClean="0">
                <a:solidFill>
                  <a:srgbClr val="000000"/>
                </a:solidFill>
                <a:latin typeface="Segoe"/>
                <a:ea typeface="ＭＳ ゴシック"/>
              </a:rPr>
              <a:t> group, click the </a:t>
            </a:r>
            <a:r>
              <a:rPr lang="en-US" b="1" i="0" u="none" strike="noStrike" baseline="0" smtClean="0">
                <a:solidFill>
                  <a:prstClr val="black"/>
                </a:solidFill>
                <a:latin typeface="Segoe"/>
                <a:ea typeface="ＭＳ ゴシック"/>
              </a:rPr>
              <a:t>Picture Effects</a:t>
            </a:r>
            <a:r>
              <a:rPr lang="en-US" b="0" i="0" u="none" strike="noStrike" baseline="0" smtClean="0">
                <a:solidFill>
                  <a:srgbClr val="000000"/>
                </a:solidFill>
                <a:latin typeface="Segoe"/>
                <a:ea typeface="ＭＳ ゴシック"/>
              </a:rPr>
              <a:t> button to display the menu shown below</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Scroll through each </a:t>
            </a:r>
            <a:r>
              <a:rPr lang="en-US" b="0" i="1" u="none" strike="noStrike" baseline="0" smtClean="0">
                <a:solidFill>
                  <a:srgbClr val="000000"/>
                </a:solidFill>
                <a:latin typeface="Segoe"/>
                <a:ea typeface="ＭＳ ゴシック"/>
              </a:rPr>
              <a:t>Effects</a:t>
            </a:r>
            <a:r>
              <a:rPr lang="en-US" b="0" i="0" u="none" strike="noStrike" baseline="0" smtClean="0">
                <a:solidFill>
                  <a:srgbClr val="000000"/>
                </a:solidFill>
                <a:latin typeface="Segoe"/>
                <a:ea typeface="ＭＳ ゴシック"/>
              </a:rPr>
              <a:t> option to view the available options.</a:t>
            </a:r>
            <a:endParaRPr lang="en-US" b="0" i="0" u="none" strike="noStrike" baseline="0" smtClean="0">
              <a:solidFill>
                <a:srgbClr val="000000"/>
              </a:solidFill>
              <a:latin typeface="Times New Roman"/>
              <a:ea typeface="ＭＳ ゴシック"/>
            </a:endParaRPr>
          </a:p>
        </p:txBody>
      </p:sp>
      <p:pic>
        <p:nvPicPr>
          <p:cNvPr id="4" name="Picture 3" descr="08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893609"/>
            <a:ext cx="7247466" cy="2575986"/>
          </a:xfrm>
          <a:prstGeom prst="rect">
            <a:avLst/>
          </a:prstGeom>
        </p:spPr>
      </p:pic>
    </p:spTree>
    <p:extLst>
      <p:ext uri="{BB962C8B-B14F-4D97-AF65-F5344CB8AC3E}">
        <p14:creationId xmlns:p14="http://schemas.microsoft.com/office/powerpoint/2010/main" val="2162589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Apply a Picture Style to a Picture</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Shadow</a:t>
            </a:r>
            <a:r>
              <a:rPr lang="en-US" b="0" i="0" u="none" strike="noStrike" baseline="0" smtClean="0">
                <a:solidFill>
                  <a:srgbClr val="000000"/>
                </a:solidFill>
                <a:latin typeface="Segoe"/>
                <a:ea typeface="ＭＳ ゴシック"/>
              </a:rPr>
              <a:t> effect option. From the pop-up menu that appears, under the </a:t>
            </a:r>
            <a:r>
              <a:rPr lang="en-US" b="0" i="1" u="none" strike="noStrike" baseline="0" smtClean="0">
                <a:solidFill>
                  <a:srgbClr val="000000"/>
                </a:solidFill>
                <a:latin typeface="Segoe"/>
                <a:ea typeface="ＭＳ ゴシック"/>
              </a:rPr>
              <a:t>Outer</a:t>
            </a:r>
            <a:r>
              <a:rPr lang="en-US" b="0" i="0" u="none" strike="noStrike" baseline="0" smtClean="0">
                <a:solidFill>
                  <a:srgbClr val="000000"/>
                </a:solidFill>
                <a:latin typeface="Segoe"/>
                <a:ea typeface="ＭＳ ゴシック"/>
              </a:rPr>
              <a:t> heading, select </a:t>
            </a:r>
            <a:r>
              <a:rPr lang="en-US" b="1" i="0" u="none" strike="noStrike" baseline="0" smtClean="0">
                <a:solidFill>
                  <a:prstClr val="black"/>
                </a:solidFill>
                <a:latin typeface="Segoe"/>
                <a:ea typeface="ＭＳ ゴシック"/>
              </a:rPr>
              <a:t>Offset Top</a:t>
            </a:r>
            <a:r>
              <a:rPr lang="en-US" b="0" i="0" u="none" strike="noStrike" baseline="0" smtClean="0">
                <a:solidFill>
                  <a:srgbClr val="000000"/>
                </a:solidFill>
                <a:latin typeface="Segoe"/>
                <a:ea typeface="ＭＳ ゴシック"/>
              </a:rPr>
              <a:t> to apply that shadow effect to</a:t>
            </a:r>
            <a:r>
              <a:rPr lang="en-US" b="1"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your image. The picture displays with a shadow on the upper portion of the image.</a:t>
            </a:r>
          </a:p>
          <a:p>
            <a:pPr lvl="1" rtl="0">
              <a:buAutoNum type="arabicPeriod" startAt="9"/>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Family Vacation2</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for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2780419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 Picture to a SmartArt Graphic</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USE the document that is open from the previous exercise.</a:t>
            </a:r>
          </a:p>
          <a:p>
            <a:pPr lvl="1" rtl="0"/>
            <a:r>
              <a:rPr lang="en-US" b="0" i="0" u="none" strike="noStrike" baseline="0" smtClean="0">
                <a:solidFill>
                  <a:srgbClr val="000000"/>
                </a:solidFill>
                <a:latin typeface="Segoe"/>
                <a:ea typeface="ＭＳ ゴシック"/>
              </a:rPr>
              <a:t>The picture should be selected to display the </a:t>
            </a:r>
            <a:r>
              <a:rPr lang="en-US" b="0" i="1" u="none" strike="noStrike" baseline="0" smtClean="0">
                <a:solidFill>
                  <a:srgbClr val="000000"/>
                </a:solidFill>
                <a:latin typeface="Segoe"/>
                <a:ea typeface="ＭＳ ゴシック"/>
              </a:rPr>
              <a:t>Picture Tools</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Pictures Styles</a:t>
            </a:r>
            <a:r>
              <a:rPr lang="en-US" b="0" i="0" u="none" strike="noStrike" baseline="0" smtClean="0">
                <a:solidFill>
                  <a:srgbClr val="000000"/>
                </a:solidFill>
                <a:latin typeface="Segoe"/>
                <a:ea typeface="ＭＳ ゴシック"/>
              </a:rPr>
              <a:t> group, click the </a:t>
            </a:r>
            <a:r>
              <a:rPr lang="en-US" b="1" i="0" u="none" strike="noStrike" baseline="0" smtClean="0">
                <a:solidFill>
                  <a:prstClr val="black"/>
                </a:solidFill>
                <a:latin typeface="Segoe"/>
                <a:ea typeface="ＭＳ ゴシック"/>
              </a:rPr>
              <a:t>Picture</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Layout</a:t>
            </a:r>
            <a:r>
              <a:rPr lang="en-US" b="0" i="0" u="none" strike="noStrike" baseline="0" smtClean="0">
                <a:solidFill>
                  <a:srgbClr val="000000"/>
                </a:solidFill>
                <a:latin typeface="Segoe"/>
                <a:ea typeface="ＭＳ ゴシック"/>
              </a:rPr>
              <a:t> button to open the gallery.</a:t>
            </a:r>
          </a:p>
          <a:p>
            <a:pPr lvl="1" rtl="0"/>
            <a:r>
              <a:rPr lang="en-US" b="0" i="0" u="none" strike="noStrike" baseline="0" smtClean="0">
                <a:solidFill>
                  <a:srgbClr val="000000"/>
                </a:solidFill>
                <a:latin typeface="Segoe"/>
                <a:ea typeface="ＭＳ ゴシック"/>
              </a:rPr>
              <a:t>Select the </a:t>
            </a:r>
            <a:r>
              <a:rPr lang="en-US" b="1" i="0" u="none" strike="noStrike" baseline="0" smtClean="0">
                <a:solidFill>
                  <a:prstClr val="black"/>
                </a:solidFill>
                <a:latin typeface="Segoe"/>
                <a:ea typeface="ＭＳ ゴシック"/>
              </a:rPr>
              <a:t>Alternating Picture Circles</a:t>
            </a:r>
            <a:r>
              <a:rPr lang="en-US" b="0" i="0" u="none" strike="noStrike" baseline="0" smtClean="0">
                <a:solidFill>
                  <a:srgbClr val="000000"/>
                </a:solidFill>
                <a:latin typeface="Segoe"/>
                <a:ea typeface="ＭＳ ゴシック"/>
              </a:rPr>
              <a:t> (below).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08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810000"/>
            <a:ext cx="7188200" cy="2356462"/>
          </a:xfrm>
          <a:prstGeom prst="rect">
            <a:avLst/>
          </a:prstGeom>
        </p:spPr>
      </p:pic>
    </p:spTree>
    <p:extLst>
      <p:ext uri="{BB962C8B-B14F-4D97-AF65-F5344CB8AC3E}">
        <p14:creationId xmlns:p14="http://schemas.microsoft.com/office/powerpoint/2010/main" val="446612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 Picture to a SmartArt Graphic</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The preset layout appears—each layout enables you to apply a picture with text. You can add a caption in the text area by adding a short description to your picture. The </a:t>
            </a:r>
            <a:r>
              <a:rPr lang="en-US" b="0" i="1" u="none" strike="noStrike" baseline="0" smtClean="0">
                <a:solidFill>
                  <a:srgbClr val="000000"/>
                </a:solidFill>
                <a:latin typeface="Segoe"/>
                <a:ea typeface="ＭＳ ゴシック"/>
              </a:rPr>
              <a:t>Picture Layout</a:t>
            </a:r>
            <a:r>
              <a:rPr lang="en-US" b="0" i="0" u="none" strike="noStrike" baseline="0" smtClean="0">
                <a:solidFill>
                  <a:srgbClr val="000000"/>
                </a:solidFill>
                <a:latin typeface="Segoe"/>
                <a:ea typeface="ＭＳ ゴシック"/>
              </a:rPr>
              <a:t> button automatically converts the picture to a SmartArt graphic and the picture is resized to accommodate a circled caption. The SmartArt Tools Design tab is activated.</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3653418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 Picture to a SmartArt Graphic</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sz="2100" b="0" i="0" u="none" strike="noStrike" baseline="0" smtClean="0">
                <a:solidFill>
                  <a:srgbClr val="000000"/>
                </a:solidFill>
                <a:latin typeface="Segoe"/>
                <a:ea typeface="ＭＳ ゴシック"/>
              </a:rPr>
              <a:t>Key </a:t>
            </a:r>
            <a:r>
              <a:rPr lang="en-US" sz="2100" b="1" i="0" u="none" strike="noStrike" baseline="0" smtClean="0">
                <a:solidFill>
                  <a:prstClr val="black"/>
                </a:solidFill>
                <a:latin typeface="Segoe"/>
                <a:ea typeface="ＭＳ ゴシック"/>
              </a:rPr>
              <a:t>Boarding Airplane</a:t>
            </a:r>
            <a:r>
              <a:rPr lang="en-US" sz="2100" b="0" i="0" u="none" strike="noStrike" baseline="0" smtClean="0">
                <a:solidFill>
                  <a:srgbClr val="000000"/>
                </a:solidFill>
                <a:latin typeface="Segoe"/>
                <a:ea typeface="ＭＳ ゴシック"/>
              </a:rPr>
              <a:t> in the placeholder [Text] (below). Text is automatically adjusted to fit in the placeholder, which is the caption for the picture. If the </a:t>
            </a:r>
            <a:r>
              <a:rPr lang="en-US" sz="2100" b="0" i="1" u="none" strike="noStrike" baseline="0" smtClean="0">
                <a:solidFill>
                  <a:srgbClr val="000000"/>
                </a:solidFill>
                <a:latin typeface="Segoe"/>
                <a:ea typeface="ＭＳ ゴシック"/>
              </a:rPr>
              <a:t>Text Pane</a:t>
            </a:r>
            <a:r>
              <a:rPr lang="en-US" sz="2100" b="0" i="0" u="none" strike="noStrike" baseline="0" smtClean="0">
                <a:solidFill>
                  <a:srgbClr val="000000"/>
                </a:solidFill>
                <a:latin typeface="Segoe"/>
                <a:ea typeface="ＭＳ ゴシック"/>
              </a:rPr>
              <a:t> opens, you can also add text by the bulleted item [Text]. After you key text in the </a:t>
            </a:r>
            <a:r>
              <a:rPr lang="en-US" sz="2100" b="0" i="1" u="none" strike="noStrike" baseline="0" smtClean="0">
                <a:solidFill>
                  <a:srgbClr val="000000"/>
                </a:solidFill>
                <a:latin typeface="Segoe"/>
                <a:ea typeface="ＭＳ ゴシック"/>
              </a:rPr>
              <a:t>Text Pane</a:t>
            </a:r>
            <a:r>
              <a:rPr lang="en-US" sz="2100" b="0" i="0" u="none" strike="noStrike" baseline="0" smtClean="0">
                <a:solidFill>
                  <a:srgbClr val="000000"/>
                </a:solidFill>
                <a:latin typeface="Segoe"/>
                <a:ea typeface="ＭＳ ゴシック"/>
              </a:rPr>
              <a:t>, click the X to close.</a:t>
            </a:r>
          </a:p>
          <a:p>
            <a:pPr lvl="1" rtl="0">
              <a:buAutoNum type="arabicPeriod" startAt="5"/>
            </a:pPr>
            <a:r>
              <a:rPr lang="en-US" sz="2100" b="0" i="0" u="none" strike="noStrike" baseline="0" smtClean="0">
                <a:solidFill>
                  <a:srgbClr val="000000"/>
                </a:solidFill>
                <a:latin typeface="Segoe"/>
                <a:ea typeface="ＭＳ ゴシック"/>
              </a:rPr>
              <a:t>Click outside of the graphic to deselect.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7" name="Picture 6" descr="08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067" y="3657600"/>
            <a:ext cx="4485921" cy="2446866"/>
          </a:xfrm>
          <a:prstGeom prst="rect">
            <a:avLst/>
          </a:prstGeom>
        </p:spPr>
      </p:pic>
    </p:spTree>
    <p:extLst>
      <p:ext uri="{BB962C8B-B14F-4D97-AF65-F5344CB8AC3E}">
        <p14:creationId xmlns:p14="http://schemas.microsoft.com/office/powerpoint/2010/main" val="3373291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 Picture to a SmartArt Graphic</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7"/>
            </a:pPr>
            <a:r>
              <a:rPr lang="en-US" sz="200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SAVE</a:t>
            </a:r>
            <a:r>
              <a:rPr lang="en-US" sz="2000" b="0" i="0" u="none" strike="noStrike" baseline="0" smtClean="0">
                <a:solidFill>
                  <a:srgbClr val="000000"/>
                </a:solidFill>
                <a:latin typeface="Segoe"/>
                <a:ea typeface="ＭＳ ゴシック"/>
              </a:rPr>
              <a:t> the document as </a:t>
            </a:r>
            <a:r>
              <a:rPr lang="en-US" sz="2000" b="1" i="1" u="none" strike="noStrike" baseline="0" smtClean="0">
                <a:solidFill>
                  <a:prstClr val="black"/>
                </a:solidFill>
                <a:latin typeface="Segoe"/>
                <a:ea typeface="ＭＳ ゴシック"/>
              </a:rPr>
              <a:t>Family Vacation3</a:t>
            </a:r>
            <a:r>
              <a:rPr lang="en-US" sz="2000" b="0" i="0" u="none" strike="noStrike" baseline="0" smtClean="0">
                <a:solidFill>
                  <a:srgbClr val="000000"/>
                </a:solidFill>
                <a:latin typeface="Segoe"/>
                <a:ea typeface="ＭＳ ゴシック"/>
              </a:rPr>
              <a:t> in the lesson folder on your flash drive.</a:t>
            </a:r>
          </a:p>
          <a:p>
            <a:pPr lvl="1" rtl="0">
              <a:buAutoNum type="arabicPeriod" startAt="7"/>
            </a:pPr>
            <a:r>
              <a:rPr lang="en-US" sz="2000" b="0" i="0" u="none" strike="noStrike" baseline="0" smtClean="0">
                <a:solidFill>
                  <a:srgbClr val="000000"/>
                </a:solidFill>
                <a:latin typeface="Segoe"/>
                <a:ea typeface="ＭＳ ゴシック"/>
              </a:rPr>
              <a:t>Select the image to continue applying changes to this document.</a:t>
            </a:r>
          </a:p>
          <a:p>
            <a:pPr lvl="1" rtl="0">
              <a:buAutoNum type="arabicPeriod" startAt="7"/>
            </a:pPr>
            <a:r>
              <a:rPr lang="en-US" sz="2000" b="0" i="0" u="none" strike="noStrike" baseline="0" smtClean="0">
                <a:solidFill>
                  <a:srgbClr val="000000"/>
                </a:solidFill>
                <a:latin typeface="Segoe"/>
                <a:ea typeface="ＭＳ ゴシック"/>
              </a:rPr>
              <a:t>In the Smart Tools, select the </a:t>
            </a:r>
            <a:r>
              <a:rPr lang="en-US" sz="2000" b="1" i="0" u="none" strike="noStrike" baseline="0" smtClean="0">
                <a:solidFill>
                  <a:prstClr val="black"/>
                </a:solidFill>
                <a:latin typeface="Segoe"/>
                <a:ea typeface="ＭＳ ゴシック"/>
              </a:rPr>
              <a:t>Design</a:t>
            </a:r>
            <a:r>
              <a:rPr lang="en-US" sz="2000" b="0" i="0" u="none" strike="noStrike" baseline="0" smtClean="0">
                <a:solidFill>
                  <a:srgbClr val="000000"/>
                </a:solidFill>
                <a:latin typeface="Segoe"/>
                <a:ea typeface="ＭＳ ゴシック"/>
              </a:rPr>
              <a:t> tab, click</a:t>
            </a:r>
            <a:r>
              <a:rPr lang="en-US" sz="2000" b="0" i="0" u="none" strike="noStrike" baseline="0" smtClean="0">
                <a:solidFill>
                  <a:prstClr val="black"/>
                </a:solidFill>
                <a:latin typeface="Segoe"/>
                <a:ea typeface="ＭＳ ゴシック"/>
              </a:rPr>
              <a:t> the Change Colors button to produce a menu of options. Under the </a:t>
            </a:r>
            <a:r>
              <a:rPr lang="en-US" sz="2000" b="0" i="1" u="none" strike="noStrike" baseline="0" smtClean="0">
                <a:solidFill>
                  <a:srgbClr val="000000"/>
                </a:solidFill>
                <a:latin typeface="Segoe"/>
                <a:ea typeface="ＭＳ ゴシック"/>
              </a:rPr>
              <a:t>Accent 6</a:t>
            </a:r>
            <a:r>
              <a:rPr lang="en-US" sz="2000" b="0" i="0" u="none" strike="noStrike" baseline="0" smtClean="0">
                <a:solidFill>
                  <a:srgbClr val="000000"/>
                </a:solidFill>
                <a:latin typeface="Segoe"/>
                <a:ea typeface="ＭＳ ゴシック"/>
              </a:rPr>
              <a:t> group, select the </a:t>
            </a:r>
            <a:r>
              <a:rPr lang="en-US" sz="2000" b="1" i="0" u="none" strike="noStrike" baseline="0" smtClean="0">
                <a:solidFill>
                  <a:prstClr val="black"/>
                </a:solidFill>
                <a:latin typeface="Segoe"/>
                <a:ea typeface="ＭＳ ゴシック"/>
              </a:rPr>
              <a:t>Colored Fill – Accent 6</a:t>
            </a:r>
            <a:r>
              <a:rPr lang="en-US" sz="2000" b="0" i="0" u="none" strike="noStrike" baseline="0" smtClean="0">
                <a:solidFill>
                  <a:srgbClr val="000000"/>
                </a:solidFill>
                <a:latin typeface="Segoe"/>
                <a:ea typeface="ＭＳ ゴシック"/>
              </a:rPr>
              <a:t>. The SmartArt graphic color changes to the new color.</a:t>
            </a:r>
          </a:p>
          <a:p>
            <a:pPr lvl="1" rtl="0">
              <a:buAutoNum type="arabicPeriod" startAt="7"/>
            </a:pPr>
            <a:r>
              <a:rPr lang="en-US" sz="2000" b="0" i="0" u="none" strike="noStrike" baseline="0" smtClean="0">
                <a:solidFill>
                  <a:srgbClr val="000000"/>
                </a:solidFill>
                <a:latin typeface="Segoe"/>
                <a:ea typeface="ＭＳ ゴシック"/>
              </a:rPr>
              <a:t>Select the </a:t>
            </a:r>
            <a:r>
              <a:rPr lang="en-US" sz="2000" b="1" i="0" u="none" strike="noStrike" baseline="0" smtClean="0">
                <a:solidFill>
                  <a:prstClr val="black"/>
                </a:solidFill>
                <a:latin typeface="Segoe"/>
                <a:ea typeface="ＭＳ ゴシック"/>
              </a:rPr>
              <a:t>circle</a:t>
            </a:r>
            <a:r>
              <a:rPr lang="en-US" sz="2000" b="0" i="0" u="none" strike="noStrike" baseline="0" smtClean="0">
                <a:solidFill>
                  <a:srgbClr val="000000"/>
                </a:solidFill>
                <a:latin typeface="Segoe"/>
                <a:ea typeface="ＭＳ ゴシック"/>
              </a:rPr>
              <a:t> containing the text, </a:t>
            </a:r>
            <a:r>
              <a:rPr lang="en-US" sz="2000" b="0" i="1" u="none" strike="noStrike" baseline="0" smtClean="0">
                <a:solidFill>
                  <a:srgbClr val="000000"/>
                </a:solidFill>
                <a:latin typeface="Segoe"/>
                <a:ea typeface="ＭＳ ゴシック"/>
              </a:rPr>
              <a:t>Boarding Airplane</a:t>
            </a:r>
            <a:r>
              <a:rPr lang="en-US" sz="2000" b="0" i="0" u="none" strike="noStrike" baseline="0" smtClean="0">
                <a:solidFill>
                  <a:srgbClr val="000000"/>
                </a:solidFill>
                <a:latin typeface="Segoe"/>
                <a:ea typeface="ＭＳ ゴシック"/>
              </a:rPr>
              <a:t> then click the </a:t>
            </a:r>
            <a:r>
              <a:rPr lang="en-US" sz="2000" b="1" i="0" u="none" strike="noStrike" baseline="0" smtClean="0">
                <a:solidFill>
                  <a:prstClr val="black"/>
                </a:solidFill>
                <a:latin typeface="Segoe"/>
                <a:ea typeface="ＭＳ ゴシック"/>
              </a:rPr>
              <a:t>Smart Tools</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Format</a:t>
            </a:r>
            <a:r>
              <a:rPr lang="en-US" sz="2000" b="0" i="0" u="none" strike="noStrike" baseline="0" smtClean="0">
                <a:solidFill>
                  <a:srgbClr val="000000"/>
                </a:solidFill>
                <a:latin typeface="Segoe"/>
                <a:ea typeface="ＭＳ ゴシック"/>
              </a:rPr>
              <a:t> tab to change the format of the graphic. In the </a:t>
            </a:r>
            <a:r>
              <a:rPr lang="en-US" sz="2000" b="0" i="1" u="none" strike="noStrike" baseline="0" smtClean="0">
                <a:solidFill>
                  <a:srgbClr val="000000"/>
                </a:solidFill>
                <a:latin typeface="Segoe"/>
                <a:ea typeface="ＭＳ ゴシック"/>
              </a:rPr>
              <a:t>Shape Style</a:t>
            </a:r>
            <a:r>
              <a:rPr lang="en-US" sz="2000" b="0" i="0" u="none" strike="noStrike" baseline="0" smtClean="0">
                <a:solidFill>
                  <a:srgbClr val="000000"/>
                </a:solidFill>
                <a:latin typeface="Segoe"/>
                <a:ea typeface="ＭＳ ゴシック"/>
              </a:rPr>
              <a:t> group, click the </a:t>
            </a:r>
            <a:r>
              <a:rPr lang="en-US" sz="2000" b="1" i="0" u="none" strike="noStrike" baseline="0" smtClean="0">
                <a:solidFill>
                  <a:prstClr val="black"/>
                </a:solidFill>
                <a:latin typeface="Segoe"/>
                <a:ea typeface="ＭＳ ゴシック"/>
              </a:rPr>
              <a:t>More</a:t>
            </a:r>
            <a:r>
              <a:rPr lang="en-US" sz="2000" b="0" i="0" u="none" strike="noStrike" baseline="0" smtClean="0">
                <a:solidFill>
                  <a:srgbClr val="000000"/>
                </a:solidFill>
                <a:latin typeface="Segoe"/>
                <a:ea typeface="ＭＳ ゴシック"/>
              </a:rPr>
              <a:t> button and select the </a:t>
            </a:r>
            <a:r>
              <a:rPr lang="en-US" sz="2000" b="1" i="0" u="none" strike="noStrike" baseline="0" smtClean="0">
                <a:solidFill>
                  <a:prstClr val="black"/>
                </a:solidFill>
                <a:latin typeface="Segoe"/>
                <a:ea typeface="ＭＳ ゴシック"/>
              </a:rPr>
              <a:t>Intense Effect – Gold, Accent 4</a:t>
            </a:r>
            <a:r>
              <a:rPr lang="en-US" sz="2000" b="0" i="0" u="none" strike="noStrike" baseline="0" smtClean="0">
                <a:solidFill>
                  <a:srgbClr val="000000"/>
                </a:solidFill>
                <a:latin typeface="Segoe"/>
                <a:ea typeface="ＭＳ ゴシック"/>
              </a:rPr>
              <a:t>. The inner circle color is changed to the new style.</a:t>
            </a:r>
          </a:p>
          <a:p>
            <a:pPr marL="457200" lvl="1" indent="0" rtl="0">
              <a:buNone/>
            </a:pPr>
            <a:endParaRPr lang="en-US" sz="2000" b="0" i="0" u="none" strike="noStrike" baseline="0" smtClean="0">
              <a:solidFill>
                <a:srgbClr val="000000"/>
              </a:solidFill>
              <a:latin typeface="Segoe"/>
              <a:ea typeface="ＭＳ ゴシック"/>
            </a:endParaRPr>
          </a:p>
          <a:p>
            <a:pPr lvl="1" rtl="0">
              <a:buAutoNum type="arabicPeriod" startAt="7"/>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4155122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 Picture to a SmartArt Graphic</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11"/>
            </a:pPr>
            <a:r>
              <a:rPr lang="en-US">
                <a:solidFill>
                  <a:prstClr val="black"/>
                </a:solidFill>
                <a:latin typeface="Segoe"/>
                <a:ea typeface="ＭＳ ゴシック"/>
              </a:rPr>
              <a:t>Select the circling containing the text click the Shape Effects button select </a:t>
            </a:r>
            <a:r>
              <a:rPr lang="en-US" b="1">
                <a:solidFill>
                  <a:prstClr val="black"/>
                </a:solidFill>
                <a:latin typeface="Segoe"/>
                <a:ea typeface="ＭＳ ゴシック"/>
              </a:rPr>
              <a:t>Bevel</a:t>
            </a:r>
            <a:r>
              <a:rPr lang="en-US">
                <a:solidFill>
                  <a:prstClr val="black"/>
                </a:solidFill>
                <a:latin typeface="Segoe"/>
                <a:ea typeface="ＭＳ ゴシック"/>
              </a:rPr>
              <a:t> then apply </a:t>
            </a:r>
            <a:r>
              <a:rPr lang="en-US" b="1">
                <a:solidFill>
                  <a:prstClr val="black"/>
                </a:solidFill>
                <a:latin typeface="Segoe"/>
                <a:ea typeface="ＭＳ ゴシック"/>
              </a:rPr>
              <a:t>Art Deco</a:t>
            </a:r>
            <a:r>
              <a:rPr lang="en-US">
                <a:solidFill>
                  <a:prstClr val="black"/>
                </a:solidFill>
                <a:latin typeface="Segoe"/>
                <a:ea typeface="ＭＳ ゴシック"/>
              </a:rPr>
              <a:t>. The inner circle has ta</a:t>
            </a:r>
            <a:r>
              <a:rPr lang="en-US">
                <a:solidFill>
                  <a:srgbClr val="000000"/>
                </a:solidFill>
                <a:latin typeface="Segoe"/>
                <a:ea typeface="ＭＳ ゴシック"/>
              </a:rPr>
              <a:t>ken on a different shape and is more eye-catching.</a:t>
            </a:r>
          </a:p>
          <a:p>
            <a:pPr lvl="1">
              <a:buAutoNum type="arabicPeriod" startAt="11"/>
            </a:pPr>
            <a:r>
              <a:rPr lang="en-US">
                <a:solidFill>
                  <a:srgbClr val="000000"/>
                </a:solidFill>
                <a:latin typeface="Segoe"/>
                <a:ea typeface="ＭＳ ゴシック"/>
              </a:rPr>
              <a:t>Select the outside circle then press the </a:t>
            </a:r>
            <a:r>
              <a:rPr lang="en-US" b="1">
                <a:solidFill>
                  <a:prstClr val="black"/>
                </a:solidFill>
                <a:latin typeface="Segoe"/>
                <a:ea typeface="ＭＳ ゴシック"/>
              </a:rPr>
              <a:t>Shift</a:t>
            </a:r>
            <a:r>
              <a:rPr lang="en-US">
                <a:solidFill>
                  <a:srgbClr val="000000"/>
                </a:solidFill>
                <a:latin typeface="Segoe"/>
                <a:ea typeface="ＭＳ ゴシック"/>
              </a:rPr>
              <a:t> key to select the inner circle.Change the width by </a:t>
            </a:r>
            <a:r>
              <a:rPr lang="en-US" b="0" i="0" u="none" strike="noStrike" baseline="0" smtClean="0">
                <a:solidFill>
                  <a:prstClr val="black"/>
                </a:solidFill>
                <a:latin typeface="Segoe"/>
                <a:ea typeface="ＭＳ ゴシック"/>
              </a:rPr>
              <a:t>increasing it to 2.02”. Make sure </a:t>
            </a:r>
            <a:r>
              <a:rPr lang="en-US" b="0" i="0" u="none" strike="noStrike" baseline="0" smtClean="0">
                <a:solidFill>
                  <a:srgbClr val="000000"/>
                </a:solidFill>
                <a:latin typeface="Segoe"/>
                <a:ea typeface="ＭＳ ゴシック"/>
              </a:rPr>
              <a:t>you see the selection points around the inner circle before changing the width.</a:t>
            </a:r>
          </a:p>
          <a:p>
            <a:pPr lvl="1" rtl="0">
              <a:buFont typeface="+mj-lt"/>
              <a:buAutoNum type="arabicPeriod" startAt="13"/>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Family Vacation3 Update</a:t>
            </a:r>
            <a:r>
              <a:rPr lang="en-US" b="0" i="0" u="none" strike="noStrike" baseline="0" smtClean="0">
                <a:solidFill>
                  <a:srgbClr val="000000"/>
                </a:solidFill>
                <a:latin typeface="Segoe"/>
                <a:ea typeface="ＭＳ ゴシック"/>
              </a:rPr>
              <a:t> in the lesson folder on your flash drive then CLOSE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Tree>
    <p:extLst>
      <p:ext uri="{BB962C8B-B14F-4D97-AF65-F5344CB8AC3E}">
        <p14:creationId xmlns:p14="http://schemas.microsoft.com/office/powerpoint/2010/main" val="1493828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Objectives</a:t>
            </a:r>
            <a:endParaRPr lang="en-US" b="0" i="0" u="none" strike="noStrike" baseline="0" smtClean="0">
              <a:solidFill>
                <a:srgbClr val="0072C6"/>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3" name="Picture 2" descr="08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61123"/>
            <a:ext cx="8102600" cy="4570698"/>
          </a:xfrm>
          <a:prstGeom prst="rect">
            <a:avLst/>
          </a:prstGeom>
        </p:spPr>
      </p:pic>
    </p:spTree>
    <p:extLst>
      <p:ext uri="{BB962C8B-B14F-4D97-AF65-F5344CB8AC3E}">
        <p14:creationId xmlns:p14="http://schemas.microsoft.com/office/powerpoint/2010/main" val="872997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Adjust a Picture’s Brightness, Contrast</a:t>
            </a:r>
            <a:r>
              <a:rPr lang="en-US">
                <a:latin typeface="Times New Roman"/>
                <a:ea typeface="ＭＳ ゴシック"/>
              </a:rPr>
              <a:t>,</a:t>
            </a:r>
            <a:r>
              <a:rPr lang="en-US">
                <a:latin typeface="Segoe"/>
                <a:ea typeface="ＭＳ ゴシック"/>
              </a:rPr>
              <a:t> and Color and Add Artistic Effects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OPEN</a:t>
            </a:r>
            <a:r>
              <a:rPr lang="en-US" sz="2000" b="0" i="0" u="none" strike="noStrike" baseline="0" smtClean="0">
                <a:latin typeface="Segoe"/>
                <a:ea typeface="ＭＳ ゴシック"/>
              </a:rPr>
              <a:t> the </a:t>
            </a:r>
            <a:r>
              <a:rPr lang="en-US" sz="2000" b="1" i="1" u="none" strike="noStrike" baseline="0" smtClean="0">
                <a:latin typeface="Segoe"/>
                <a:ea typeface="ＭＳ ゴシック"/>
              </a:rPr>
              <a:t>Family Vacation</a:t>
            </a:r>
            <a:r>
              <a:rPr lang="en-US" sz="2000" b="0" i="0" u="none" strike="noStrike" baseline="0" smtClean="0">
                <a:latin typeface="Segoe"/>
                <a:ea typeface="ＭＳ ゴシック"/>
              </a:rPr>
              <a:t> document from the lesson folder.</a:t>
            </a:r>
          </a:p>
          <a:p>
            <a:pPr lvl="1" rtl="0"/>
            <a:r>
              <a:rPr lang="en-US" sz="2000" b="0" i="0" u="none" strike="noStrike" baseline="0" smtClean="0">
                <a:solidFill>
                  <a:srgbClr val="000000"/>
                </a:solidFill>
                <a:latin typeface="Segoe"/>
                <a:ea typeface="ＭＳ ゴシック"/>
              </a:rPr>
              <a:t>Select the picture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display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Picture Tools</a:t>
            </a:r>
            <a:r>
              <a:rPr lang="en-US" sz="2000" b="0" i="0" u="none" strike="noStrike" baseline="0" smtClean="0">
                <a:solidFill>
                  <a:srgbClr val="000000"/>
                </a:solidFill>
                <a:latin typeface="Segoe"/>
                <a:ea typeface="ＭＳ ゴシック"/>
              </a:rPr>
              <a:t> then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Format</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tab.</a:t>
            </a:r>
          </a:p>
          <a:p>
            <a:pPr lvl="1" rtl="0"/>
            <a:r>
              <a:rPr lang="en-US" sz="2000" b="0" i="0" u="none" strike="noStrike" baseline="0" smtClean="0">
                <a:solidFill>
                  <a:srgbClr val="000000"/>
                </a:solidFill>
                <a:latin typeface="Segoe"/>
                <a:ea typeface="ＭＳ ゴシック"/>
              </a:rPr>
              <a:t>Click the </a:t>
            </a:r>
            <a:br>
              <a:rPr lang="en-US" sz="2000" b="0" i="0" u="none" strike="noStrike" baseline="0" smtClean="0">
                <a:solidFill>
                  <a:srgbClr val="000000"/>
                </a:solidFill>
                <a:latin typeface="Segoe"/>
                <a:ea typeface="ＭＳ ゴシック"/>
              </a:rPr>
            </a:br>
            <a:r>
              <a:rPr lang="en-US" sz="2000" b="1" i="0" u="none" strike="noStrike" baseline="0" smtClean="0">
                <a:solidFill>
                  <a:prstClr val="black"/>
                </a:solidFill>
                <a:latin typeface="Segoe"/>
                <a:ea typeface="ＭＳ ゴシック"/>
              </a:rPr>
              <a:t>Corrections </a:t>
            </a:r>
            <a:br>
              <a:rPr lang="en-US" sz="2000" b="1" i="0" u="none" strike="noStrike" baseline="0" smtClean="0">
                <a:solidFill>
                  <a:prstClr val="black"/>
                </a:solidFill>
                <a:latin typeface="Segoe"/>
                <a:ea typeface="ＭＳ ゴシック"/>
              </a:rPr>
            </a:br>
            <a:r>
              <a:rPr lang="en-US" sz="2000" b="0" i="0" u="none" strike="noStrike" baseline="0" smtClean="0">
                <a:solidFill>
                  <a:srgbClr val="000000"/>
                </a:solidFill>
                <a:latin typeface="Segoe"/>
                <a:ea typeface="ＭＳ ゴシック"/>
              </a:rPr>
              <a:t>button in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Adjust</a:t>
            </a:r>
            <a:r>
              <a:rPr lang="en-US" sz="2000" b="0" i="0" u="none" strike="noStrike" baseline="0" smtClean="0">
                <a:solidFill>
                  <a:srgbClr val="000000"/>
                </a:solidFill>
                <a:latin typeface="Segoe"/>
                <a:ea typeface="ＭＳ ゴシック"/>
              </a:rPr>
              <a:t> group,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display the menu</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08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896533"/>
            <a:ext cx="5156200" cy="4293547"/>
          </a:xfrm>
          <a:prstGeom prst="rect">
            <a:avLst/>
          </a:prstGeom>
        </p:spPr>
      </p:pic>
    </p:spTree>
    <p:extLst>
      <p:ext uri="{BB962C8B-B14F-4D97-AF65-F5344CB8AC3E}">
        <p14:creationId xmlns:p14="http://schemas.microsoft.com/office/powerpoint/2010/main" val="2034631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Adjust a Picture’s Brightness, Contrast</a:t>
            </a:r>
            <a:r>
              <a:rPr lang="en-US" b="0" i="0" u="none" strike="noStrike" baseline="0" smtClean="0">
                <a:solidFill>
                  <a:srgbClr val="0072C6"/>
                </a:solidFill>
                <a:latin typeface="Times New Roman"/>
                <a:ea typeface="ＭＳ ゴシック"/>
              </a:rPr>
              <a:t>,</a:t>
            </a:r>
            <a:r>
              <a:rPr lang="en-US" b="0" i="0" u="none" strike="noStrike" baseline="0" smtClean="0">
                <a:solidFill>
                  <a:srgbClr val="0072C6"/>
                </a:solidFill>
                <a:latin typeface="Segoe"/>
                <a:ea typeface="ＭＳ ゴシック"/>
              </a:rPr>
              <a:t> and Color and Add Artistic Effects</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solidFill>
                  <a:srgbClr val="000000"/>
                </a:solidFill>
                <a:latin typeface="Segoe"/>
                <a:ea typeface="ＭＳ ゴシック"/>
              </a:rPr>
              <a:t>In </a:t>
            </a:r>
            <a:r>
              <a:rPr lang="en-US" sz="2000" b="0" i="1" u="none" strike="noStrike" baseline="0" smtClean="0">
                <a:solidFill>
                  <a:srgbClr val="000000"/>
                </a:solidFill>
                <a:latin typeface="Segoe"/>
                <a:ea typeface="ＭＳ ゴシック"/>
              </a:rPr>
              <a:t>Brightness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and Contrast</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section, select </a:t>
            </a:r>
            <a:br>
              <a:rPr lang="en-US" sz="2000" b="0" i="0" u="none" strike="noStrike" baseline="0" smtClean="0">
                <a:solidFill>
                  <a:srgbClr val="000000"/>
                </a:solidFill>
                <a:latin typeface="Segoe"/>
                <a:ea typeface="ＭＳ ゴシック"/>
              </a:rPr>
            </a:br>
            <a:r>
              <a:rPr lang="en-US" sz="2000" b="1" i="0" u="none" strike="noStrike" baseline="0" smtClean="0">
                <a:solidFill>
                  <a:prstClr val="black"/>
                </a:solidFill>
                <a:latin typeface="Segoe"/>
                <a:ea typeface="ＭＳ ゴシック"/>
              </a:rPr>
              <a:t>Brightness: </a:t>
            </a:r>
            <a:br>
              <a:rPr lang="en-US" sz="2000" b="1"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+20% and</a:t>
            </a:r>
            <a:br>
              <a:rPr lang="en-US" sz="2000" b="1"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Contrast: </a:t>
            </a:r>
            <a:br>
              <a:rPr lang="en-US" sz="2000" b="1"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+20% </a:t>
            </a:r>
            <a:r>
              <a:rPr lang="en-US" sz="2000" b="0" i="0" u="none" strike="noStrike" baseline="0" smtClean="0">
                <a:solidFill>
                  <a:srgbClr val="000000"/>
                </a:solidFill>
                <a:latin typeface="Segoe"/>
                <a:ea typeface="ＭＳ ゴシック"/>
              </a:rPr>
              <a:t>(which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might appear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on the fourth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option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fourth row)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increase the brightness and contrast of your image by 20 percent. Notice the difference in the picture with an increased brightness and contrast.</a:t>
            </a:r>
          </a:p>
          <a:p>
            <a:pPr lvl="1" rtl="0">
              <a:buAutoNum type="arabicPeriod" startAt="3"/>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Color </a:t>
            </a:r>
            <a:r>
              <a:rPr lang="en-US" sz="2000" b="0" i="0" u="none" strike="noStrike" baseline="0" smtClean="0">
                <a:solidFill>
                  <a:srgbClr val="000000"/>
                </a:solidFill>
                <a:latin typeface="Segoe"/>
                <a:ea typeface="ＭＳ ゴシック"/>
              </a:rPr>
              <a:t>button group to display the menu (above)</a:t>
            </a:r>
            <a:r>
              <a:rPr lang="en-US" sz="20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pic>
        <p:nvPicPr>
          <p:cNvPr id="7" name="Picture 6" descr="08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744" y="1591733"/>
            <a:ext cx="5514456" cy="3318933"/>
          </a:xfrm>
          <a:prstGeom prst="rect">
            <a:avLst/>
          </a:prstGeom>
        </p:spPr>
      </p:pic>
    </p:spTree>
    <p:extLst>
      <p:ext uri="{BB962C8B-B14F-4D97-AF65-F5344CB8AC3E}">
        <p14:creationId xmlns:p14="http://schemas.microsoft.com/office/powerpoint/2010/main" val="64266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Adjust a Picture’s Brightness, Contrast</a:t>
            </a:r>
            <a:r>
              <a:rPr lang="en-US" b="0" i="0" u="none" strike="noStrike" baseline="0" smtClean="0">
                <a:solidFill>
                  <a:srgbClr val="0072C6"/>
                </a:solidFill>
                <a:latin typeface="Times New Roman"/>
                <a:ea typeface="ＭＳ ゴシック"/>
              </a:rPr>
              <a:t>,</a:t>
            </a:r>
            <a:r>
              <a:rPr lang="en-US" b="0" i="0" u="none" strike="noStrike" baseline="0" smtClean="0">
                <a:solidFill>
                  <a:srgbClr val="0072C6"/>
                </a:solidFill>
                <a:latin typeface="Segoe"/>
                <a:ea typeface="ＭＳ ゴシック"/>
              </a:rPr>
              <a:t> and Color and Add Artistic Effects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Scroll through the options and notice how your picture changes. In the </a:t>
            </a:r>
            <a:r>
              <a:rPr lang="en-US" b="0" i="1" u="none" strike="noStrike" baseline="0" smtClean="0">
                <a:solidFill>
                  <a:srgbClr val="000000"/>
                </a:solidFill>
                <a:latin typeface="Segoe"/>
                <a:ea typeface="ＭＳ ゴシック"/>
              </a:rPr>
              <a:t>Color Saturation</a:t>
            </a:r>
            <a:r>
              <a:rPr lang="en-US" b="0" i="0" u="none" strike="noStrike" baseline="0" smtClean="0">
                <a:solidFill>
                  <a:srgbClr val="000000"/>
                </a:solidFill>
                <a:latin typeface="Segoe"/>
                <a:ea typeface="ＭＳ ゴシック"/>
              </a:rPr>
              <a:t> section, select </a:t>
            </a:r>
            <a:r>
              <a:rPr lang="en-US" b="1" i="0" u="none" strike="noStrike" baseline="0" smtClean="0">
                <a:solidFill>
                  <a:prstClr val="black"/>
                </a:solidFill>
                <a:latin typeface="Segoe"/>
                <a:ea typeface="ＭＳ ゴシック"/>
              </a:rPr>
              <a:t>Saturation 200%</a:t>
            </a:r>
            <a:r>
              <a:rPr lang="en-US" b="0" i="0" u="none" strike="noStrike" baseline="0" smtClean="0">
                <a:solidFill>
                  <a:srgbClr val="000000"/>
                </a:solidFill>
                <a:latin typeface="Segoe"/>
                <a:ea typeface="ＭＳ ゴシック"/>
              </a:rPr>
              <a:t>. The higher the saturation percentage, the more vibrant the colors appear in the picture consequently making the plane’s color in the picture more noticeable.</a:t>
            </a:r>
          </a:p>
          <a:p>
            <a:pPr lvl="1" rtl="0">
              <a:buAutoNum type="arabicPeriod" startAt="5"/>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Color</a:t>
            </a:r>
            <a:r>
              <a:rPr lang="en-US" b="0" i="0" u="none" strike="noStrike" baseline="0" smtClean="0">
                <a:solidFill>
                  <a:srgbClr val="000000"/>
                </a:solidFill>
                <a:latin typeface="Segoe"/>
                <a:ea typeface="ＭＳ ゴシック"/>
              </a:rPr>
              <a:t> button again to display the menu. In the </a:t>
            </a:r>
            <a:r>
              <a:rPr lang="en-US" b="0" i="1" u="none" strike="noStrike" baseline="0" smtClean="0">
                <a:solidFill>
                  <a:srgbClr val="000000"/>
                </a:solidFill>
                <a:latin typeface="Segoe"/>
                <a:ea typeface="ＭＳ ゴシック"/>
              </a:rPr>
              <a:t>Color Tone</a:t>
            </a:r>
            <a:r>
              <a:rPr lang="en-US" b="0" i="0" u="none" strike="noStrike" baseline="0" smtClean="0">
                <a:solidFill>
                  <a:srgbClr val="000000"/>
                </a:solidFill>
                <a:latin typeface="Segoe"/>
                <a:ea typeface="ＭＳ ゴシック"/>
              </a:rPr>
              <a:t> section, select </a:t>
            </a:r>
            <a:r>
              <a:rPr lang="en-US" b="1" i="0" u="none" strike="noStrike" baseline="0" smtClean="0">
                <a:solidFill>
                  <a:prstClr val="black"/>
                </a:solidFill>
                <a:latin typeface="Segoe"/>
                <a:ea typeface="ＭＳ ゴシック"/>
              </a:rPr>
              <a:t>Temperature 5300 K</a:t>
            </a:r>
            <a:r>
              <a:rPr lang="en-US" b="0" i="0" u="none" strike="noStrike" baseline="0" smtClean="0">
                <a:solidFill>
                  <a:srgbClr val="000000"/>
                </a:solidFill>
                <a:latin typeface="Segoe"/>
                <a:ea typeface="ＭＳ ゴシック"/>
              </a:rPr>
              <a:t>. The lower temperature tone creates a picture with a slight blue tint, while the higher temperature makes the picture appear with an orange tint.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2643148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Adjust a Picture’s Brightness, Contrast</a:t>
            </a:r>
            <a:r>
              <a:rPr lang="en-US" b="0" i="0" u="none" strike="noStrike" baseline="0" smtClean="0">
                <a:solidFill>
                  <a:srgbClr val="0072C6"/>
                </a:solidFill>
                <a:latin typeface="Times New Roman"/>
                <a:ea typeface="ＭＳ ゴシック"/>
              </a:rPr>
              <a:t>,</a:t>
            </a:r>
            <a:r>
              <a:rPr lang="en-US" b="0" i="0" u="none" strike="noStrike" baseline="0" smtClean="0">
                <a:solidFill>
                  <a:srgbClr val="0072C6"/>
                </a:solidFill>
                <a:latin typeface="Segoe"/>
                <a:ea typeface="ＭＳ ゴシック"/>
              </a:rPr>
              <a:t> and Color and Add Artistic Effects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Color</a:t>
            </a:r>
            <a:r>
              <a:rPr lang="en-US" b="0" i="0" u="none" strike="noStrike" baseline="0" smtClean="0">
                <a:solidFill>
                  <a:srgbClr val="000000"/>
                </a:solidFill>
                <a:latin typeface="Segoe"/>
                <a:ea typeface="ＭＳ ゴシック"/>
              </a:rPr>
              <a:t> button again to display the menu. Under </a:t>
            </a:r>
            <a:r>
              <a:rPr lang="en-US" b="0" i="1" u="none" strike="noStrike" baseline="0" smtClean="0">
                <a:solidFill>
                  <a:srgbClr val="000000"/>
                </a:solidFill>
                <a:latin typeface="Segoe"/>
                <a:ea typeface="ＭＳ ゴシック"/>
              </a:rPr>
              <a:t>Recolor</a:t>
            </a:r>
            <a:r>
              <a:rPr lang="en-US" b="0" i="0" u="none" strike="noStrike" baseline="0" smtClean="0">
                <a:solidFill>
                  <a:srgbClr val="000000"/>
                </a:solidFill>
                <a:latin typeface="Segoe"/>
                <a:ea typeface="ＭＳ ゴシック"/>
              </a:rPr>
              <a:t>, No Recolor is selected by default. Hover over the selection and you can see the changes in live preview. Keep the selection on No Color.</a:t>
            </a:r>
          </a:p>
          <a:p>
            <a:pPr lvl="1" rtl="0">
              <a:buAutoNum type="arabicPeriod" startAt="7"/>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Family Vacation4</a:t>
            </a:r>
            <a:r>
              <a:rPr lang="en-US" b="0" i="0" u="none" strike="noStrike" baseline="0" smtClean="0">
                <a:solidFill>
                  <a:srgbClr val="000000"/>
                </a:solidFill>
                <a:latin typeface="Segoe"/>
                <a:ea typeface="ＭＳ ゴシック"/>
              </a:rPr>
              <a:t> in the lesson folder on your flash drive.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1616086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Adjust a Picture’s Brightness, Contrast</a:t>
            </a:r>
            <a:r>
              <a:rPr lang="en-US" b="0" i="0" u="none" strike="noStrike" baseline="0" smtClean="0">
                <a:solidFill>
                  <a:srgbClr val="0072C6"/>
                </a:solidFill>
                <a:latin typeface="Times New Roman"/>
                <a:ea typeface="ＭＳ ゴシック"/>
              </a:rPr>
              <a:t>,</a:t>
            </a:r>
            <a:r>
              <a:rPr lang="en-US" b="0" i="0" u="none" strike="noStrike" baseline="0" smtClean="0">
                <a:solidFill>
                  <a:srgbClr val="0072C6"/>
                </a:solidFill>
                <a:latin typeface="Segoe"/>
                <a:ea typeface="ＭＳ ゴシック"/>
              </a:rPr>
              <a:t> and Color and Add Artistic Effects</a:t>
            </a:r>
          </a:p>
        </p:txBody>
      </p:sp>
      <p:sp>
        <p:nvSpPr>
          <p:cNvPr id="3" name="Text Placeholder 2"/>
          <p:cNvSpPr>
            <a:spLocks noGrp="1"/>
          </p:cNvSpPr>
          <p:nvPr>
            <p:ph type="body" idx="1"/>
          </p:nvPr>
        </p:nvSpPr>
        <p:spPr/>
        <p:txBody>
          <a:bodyPr/>
          <a:lstStyle/>
          <a:p>
            <a:pPr lvl="1" rtl="0">
              <a:buFont typeface="+mj-lt"/>
              <a:buAutoNum type="arabicPeriod" startAt="9"/>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Artistic </a:t>
            </a:r>
            <a:br>
              <a:rPr lang="en-US" sz="2000" b="1"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Effects</a:t>
            </a:r>
            <a:r>
              <a:rPr lang="en-US" sz="2000" b="0" i="0" u="none" strike="noStrike" baseline="0" smtClean="0">
                <a:solidFill>
                  <a:srgbClr val="000000"/>
                </a:solidFill>
                <a:latin typeface="Segoe"/>
                <a:ea typeface="ＭＳ ゴシック"/>
              </a:rPr>
              <a:t> button,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display the menu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(right).</a:t>
            </a:r>
          </a:p>
          <a:p>
            <a:pPr lvl="1" rtl="0">
              <a:buAutoNum type="arabicPeriod" startAt="9"/>
            </a:pPr>
            <a:r>
              <a:rPr lang="en-US" sz="2000" b="0" i="0" u="none" strike="noStrike" baseline="0" smtClean="0">
                <a:solidFill>
                  <a:srgbClr val="000000"/>
                </a:solidFill>
                <a:latin typeface="Segoe"/>
                <a:ea typeface="ＭＳ ゴシック"/>
              </a:rPr>
              <a:t>Select the </a:t>
            </a:r>
            <a:br>
              <a:rPr lang="en-US" sz="2000" b="0" i="0" u="none" strike="noStrike" baseline="0" smtClean="0">
                <a:solidFill>
                  <a:srgbClr val="000000"/>
                </a:solidFill>
                <a:latin typeface="Segoe"/>
                <a:ea typeface="ＭＳ ゴシック"/>
              </a:rPr>
            </a:br>
            <a:r>
              <a:rPr lang="en-US" sz="2000" b="1" i="0" u="none" strike="noStrike" baseline="0" smtClean="0">
                <a:solidFill>
                  <a:prstClr val="black"/>
                </a:solidFill>
                <a:latin typeface="Segoe"/>
                <a:ea typeface="ＭＳ ゴシック"/>
              </a:rPr>
              <a:t>Crisscross Etching </a:t>
            </a:r>
            <a:br>
              <a:rPr lang="en-US" sz="2000" b="1" i="0" u="none" strike="noStrike" baseline="0" smtClean="0">
                <a:solidFill>
                  <a:prstClr val="black"/>
                </a:solidFill>
                <a:latin typeface="Segoe"/>
                <a:ea typeface="ＭＳ ゴシック"/>
              </a:rPr>
            </a:br>
            <a:r>
              <a:rPr lang="en-US" sz="2000" b="0" i="0" u="none" strike="noStrike" baseline="0" smtClean="0">
                <a:solidFill>
                  <a:srgbClr val="000000"/>
                </a:solidFill>
                <a:latin typeface="Segoe"/>
                <a:ea typeface="ＭＳ ゴシック"/>
              </a:rPr>
              <a:t>option from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Artistic Effects</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gallery. The im-</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pression of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picture is now of an etching sketch. Deselect the picture.</a:t>
            </a:r>
          </a:p>
          <a:p>
            <a:pPr lvl="1" rtl="0">
              <a:buAutoNum type="arabicPeriod" startAt="9"/>
            </a:pPr>
            <a:r>
              <a:rPr lang="en-US" sz="200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SAVE</a:t>
            </a:r>
            <a:r>
              <a:rPr lang="en-US" sz="2000" b="0" i="0" u="none" strike="noStrike" baseline="0" smtClean="0">
                <a:solidFill>
                  <a:srgbClr val="000000"/>
                </a:solidFill>
                <a:latin typeface="Segoe"/>
                <a:ea typeface="ＭＳ ゴシック"/>
              </a:rPr>
              <a:t> the document as </a:t>
            </a:r>
            <a:r>
              <a:rPr lang="en-US" sz="2000" b="1" i="1" u="none" strike="noStrike" baseline="0" smtClean="0">
                <a:solidFill>
                  <a:prstClr val="black"/>
                </a:solidFill>
                <a:latin typeface="Segoe"/>
                <a:ea typeface="ＭＳ ゴシック"/>
              </a:rPr>
              <a:t>Family Vacation5</a:t>
            </a:r>
            <a:r>
              <a:rPr lang="en-US" sz="2000" b="0" i="0" u="none" strike="noStrike" baseline="0" smtClean="0">
                <a:solidFill>
                  <a:srgbClr val="000000"/>
                </a:solidFill>
                <a:latin typeface="Segoe"/>
                <a:ea typeface="ＭＳ ゴシック"/>
              </a:rPr>
              <a:t> in the lesson folder on your flash drive.</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Word document open to use in the next exercise.</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08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524000"/>
            <a:ext cx="4873232" cy="2904067"/>
          </a:xfrm>
          <a:prstGeom prst="rect">
            <a:avLst/>
          </a:prstGeom>
        </p:spPr>
      </p:pic>
    </p:spTree>
    <p:extLst>
      <p:ext uri="{BB962C8B-B14F-4D97-AF65-F5344CB8AC3E}">
        <p14:creationId xmlns:p14="http://schemas.microsoft.com/office/powerpoint/2010/main" val="1561377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Background</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that is open from the previous exercise.</a:t>
            </a:r>
          </a:p>
          <a:p>
            <a:pPr lvl="1" rtl="0"/>
            <a:r>
              <a:rPr lang="en-US" sz="2000" b="0" i="0" u="none" strike="noStrike" baseline="0" smtClean="0">
                <a:solidFill>
                  <a:srgbClr val="000000"/>
                </a:solidFill>
                <a:latin typeface="Segoe"/>
                <a:ea typeface="ＭＳ ゴシック"/>
              </a:rPr>
              <a:t>Select the picture to display the </a:t>
            </a:r>
            <a:r>
              <a:rPr lang="en-US" sz="2000" b="0" i="1" u="none" strike="noStrike" baseline="0" smtClean="0">
                <a:solidFill>
                  <a:srgbClr val="000000"/>
                </a:solidFill>
                <a:latin typeface="Segoe"/>
                <a:ea typeface="ＭＳ ゴシック"/>
              </a:rPr>
              <a:t>Picture Tools;</a:t>
            </a:r>
            <a:r>
              <a:rPr lang="en-US" sz="2000" b="0" i="0" u="none" strike="noStrike" baseline="0" smtClean="0">
                <a:solidFill>
                  <a:srgbClr val="000000"/>
                </a:solidFill>
                <a:latin typeface="Segoe"/>
                <a:ea typeface="ＭＳ ゴシック"/>
              </a:rPr>
              <a:t> then select the </a:t>
            </a:r>
            <a:r>
              <a:rPr lang="en-US" sz="2000" b="0" i="0" u="none" strike="noStrike" baseline="0" smtClean="0">
                <a:solidFill>
                  <a:prstClr val="black"/>
                </a:solidFill>
                <a:latin typeface="Segoe"/>
                <a:ea typeface="ＭＳ ゴシック"/>
              </a:rPr>
              <a:t>Format tab</a:t>
            </a:r>
            <a:r>
              <a:rPr lang="en-US" sz="2000" b="0" i="0" u="none" strike="noStrike" baseline="0" smtClean="0">
                <a:solidFill>
                  <a:srgbClr val="000000"/>
                </a:solidFill>
                <a:latin typeface="Times New Roman"/>
                <a:ea typeface="ＭＳ ゴシック"/>
              </a:rPr>
              <a:t>.</a:t>
            </a:r>
          </a:p>
          <a:p>
            <a:pPr lvl="1" rtl="0"/>
            <a:r>
              <a:rPr lang="en-US" sz="2000" b="0" i="0" u="none" strike="noStrike" baseline="0" smtClean="0">
                <a:solidFill>
                  <a:srgbClr val="000000"/>
                </a:solidFill>
                <a:latin typeface="Segoe"/>
                <a:ea typeface="ＭＳ ゴシック"/>
              </a:rPr>
              <a:t>Click the </a:t>
            </a:r>
            <a:br>
              <a:rPr lang="en-US" sz="2000" b="0" i="0" u="none" strike="noStrike" baseline="0" smtClean="0">
                <a:solidFill>
                  <a:srgbClr val="000000"/>
                </a:solidFill>
                <a:latin typeface="Segoe"/>
                <a:ea typeface="ＭＳ ゴシック"/>
              </a:rPr>
            </a:br>
            <a:r>
              <a:rPr lang="en-US" sz="2000" b="1" i="0" u="none" strike="noStrike" baseline="0" smtClean="0">
                <a:solidFill>
                  <a:prstClr val="black"/>
                </a:solidFill>
                <a:latin typeface="Segoe"/>
                <a:ea typeface="ＭＳ ゴシック"/>
              </a:rPr>
              <a:t>Remove </a:t>
            </a:r>
            <a:br>
              <a:rPr lang="en-US" sz="2000" b="1"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Background</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Background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Removal</a:t>
            </a:r>
            <a:r>
              <a:rPr lang="en-US" sz="2000" b="0" i="0" u="none" strike="noStrike" baseline="0" smtClean="0">
                <a:solidFill>
                  <a:srgbClr val="000000"/>
                </a:solidFill>
                <a:latin typeface="Segoe"/>
                <a:ea typeface="ＭＳ ゴシック"/>
              </a:rPr>
              <a:t> tab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opens, as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shown at</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right,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picture is surrounded by a color selection marquee. A magenta color overlays the image, marking everything that is to be removed from the image.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08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733" y="2235201"/>
            <a:ext cx="5784850" cy="3113302"/>
          </a:xfrm>
          <a:prstGeom prst="rect">
            <a:avLst/>
          </a:prstGeom>
        </p:spPr>
      </p:pic>
    </p:spTree>
    <p:extLst>
      <p:ext uri="{BB962C8B-B14F-4D97-AF65-F5344CB8AC3E}">
        <p14:creationId xmlns:p14="http://schemas.microsoft.com/office/powerpoint/2010/main" val="917212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Background</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To change the area of the picture that will be kept, resize the marquee by dragging the upper-left handle up until it meets the lady’s hat.</a:t>
            </a:r>
          </a:p>
          <a:p>
            <a:pPr lvl="1" rtl="0">
              <a:buAutoNum type="arabicPeriod" startAt="3"/>
            </a:pPr>
            <a:r>
              <a:rPr lang="en-US" b="0" i="0" u="none" strike="noStrike" baseline="0" smtClean="0">
                <a:solidFill>
                  <a:srgbClr val="000000"/>
                </a:solidFill>
                <a:latin typeface="Segoe"/>
                <a:ea typeface="ＭＳ ゴシック"/>
              </a:rPr>
              <a:t>Drag the right middle-handle towards the bag until it reaches the man’s elbow. Everything outside these boundaries will be removed from the image.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667129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Background</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In the </a:t>
            </a:r>
            <a:r>
              <a:rPr lang="en-US" sz="2000" b="0" i="1" u="none" strike="noStrike" baseline="0" smtClean="0">
                <a:solidFill>
                  <a:srgbClr val="000000"/>
                </a:solidFill>
                <a:latin typeface="Segoe"/>
                <a:ea typeface="ＭＳ ゴシック"/>
              </a:rPr>
              <a:t>Close</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group, click </a:t>
            </a:r>
            <a:br>
              <a:rPr lang="en-US" sz="2000" b="0" i="0" u="none" strike="noStrike" baseline="0" smtClean="0">
                <a:solidFill>
                  <a:srgbClr val="000000"/>
                </a:solidFill>
                <a:latin typeface="Segoe"/>
                <a:ea typeface="ＭＳ ゴシック"/>
              </a:rPr>
            </a:br>
            <a:r>
              <a:rPr lang="en-US" sz="2000" b="1" i="0" u="none" strike="noStrike" baseline="0" smtClean="0">
                <a:solidFill>
                  <a:prstClr val="black"/>
                </a:solidFill>
                <a:latin typeface="Segoe"/>
                <a:ea typeface="ＭＳ ゴシック"/>
              </a:rPr>
              <a:t>Keep Changes</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remove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designated area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of the image,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then click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outside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image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deselect. Your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edited image should be similar to the one above. Removing the background of a picture is similar to cropping except that the background removal focuses on the picture you wish to point out. In this exercise, the background of the plane was removed.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pic>
        <p:nvPicPr>
          <p:cNvPr id="7" name="Picture 6" descr="08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524000"/>
            <a:ext cx="5443246" cy="2909321"/>
          </a:xfrm>
          <a:prstGeom prst="rect">
            <a:avLst/>
          </a:prstGeom>
        </p:spPr>
      </p:pic>
    </p:spTree>
    <p:extLst>
      <p:ext uri="{BB962C8B-B14F-4D97-AF65-F5344CB8AC3E}">
        <p14:creationId xmlns:p14="http://schemas.microsoft.com/office/powerpoint/2010/main" val="2664053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Background</a:t>
            </a:r>
          </a:p>
        </p:txBody>
      </p:sp>
      <p:sp>
        <p:nvSpPr>
          <p:cNvPr id="3" name="Text Placeholder 2"/>
          <p:cNvSpPr>
            <a:spLocks noGrp="1"/>
          </p:cNvSpPr>
          <p:nvPr>
            <p:ph type="body" idx="1"/>
          </p:nvPr>
        </p:nvSpPr>
        <p:spPr/>
        <p:txBody>
          <a:bodyPr/>
          <a:lstStyle/>
          <a:p>
            <a:pPr lvl="1">
              <a:buFont typeface="+mj-lt"/>
              <a:buAutoNum type="arabicPeriod" startAt="6"/>
            </a:pPr>
            <a:r>
              <a:rPr lang="en-US" sz="2400">
                <a:solidFill>
                  <a:srgbClr val="000000"/>
                </a:solidFill>
                <a:latin typeface="Segoe"/>
                <a:ea typeface="ＭＳ ゴシック"/>
              </a:rPr>
              <a:t> </a:t>
            </a:r>
            <a:r>
              <a:rPr lang="en-US" sz="2400" b="1">
                <a:solidFill>
                  <a:srgbClr val="000000"/>
                </a:solidFill>
                <a:latin typeface="Segoe"/>
                <a:ea typeface="ＭＳ ゴシック"/>
              </a:rPr>
              <a:t>SAVE</a:t>
            </a:r>
            <a:r>
              <a:rPr lang="en-US" sz="2400">
                <a:solidFill>
                  <a:srgbClr val="000000"/>
                </a:solidFill>
                <a:latin typeface="Segoe"/>
                <a:ea typeface="ＭＳ ゴシック"/>
              </a:rPr>
              <a:t> the document as </a:t>
            </a:r>
            <a:r>
              <a:rPr lang="en-US" sz="2400" b="1" i="1">
                <a:solidFill>
                  <a:prstClr val="black"/>
                </a:solidFill>
                <a:latin typeface="Segoe"/>
                <a:ea typeface="ＭＳ ゴシック"/>
              </a:rPr>
              <a:t>Family Vacation6</a:t>
            </a:r>
            <a:r>
              <a:rPr lang="en-US" sz="2400">
                <a:solidFill>
                  <a:srgbClr val="000000"/>
                </a:solidFill>
                <a:latin typeface="Segoe"/>
                <a:ea typeface="ＭＳ ゴシック"/>
              </a:rPr>
              <a:t> in the lesson folder on your flash drive.</a:t>
            </a:r>
          </a:p>
          <a:p>
            <a:pPr lvl="1" rtl="0">
              <a:buAutoNum type="arabicPeriod" startAt="6"/>
            </a:pPr>
            <a:r>
              <a:rPr lang="en-US" b="0" i="0" u="none" strike="noStrike" baseline="0" smtClean="0">
                <a:solidFill>
                  <a:srgbClr val="000000"/>
                </a:solidFill>
                <a:latin typeface="Segoe"/>
                <a:ea typeface="ＭＳ ゴシック"/>
              </a:rPr>
              <a:t>If necessary, click the </a:t>
            </a:r>
            <a:r>
              <a:rPr lang="en-US" b="1" i="0" u="none" strike="noStrike" baseline="0" smtClean="0">
                <a:solidFill>
                  <a:prstClr val="black"/>
                </a:solidFill>
                <a:latin typeface="Segoe"/>
                <a:ea typeface="ＭＳ ゴシック"/>
              </a:rPr>
              <a:t>Remove Background</a:t>
            </a:r>
            <a:r>
              <a:rPr lang="en-US" b="0" i="0" u="none" strike="noStrike" baseline="0" smtClean="0">
                <a:solidFill>
                  <a:srgbClr val="000000"/>
                </a:solidFill>
                <a:latin typeface="Segoe"/>
                <a:ea typeface="ＭＳ ゴシック"/>
              </a:rPr>
              <a:t> button again.</a:t>
            </a:r>
          </a:p>
          <a:p>
            <a:pPr lvl="1" rtl="0">
              <a:buAutoNum type="arabicPeriod" startAt="6"/>
            </a:pPr>
            <a:r>
              <a:rPr lang="en-US" b="0" i="0" u="none" strike="noStrike" baseline="0" smtClean="0">
                <a:solidFill>
                  <a:srgbClr val="000000"/>
                </a:solidFill>
                <a:latin typeface="Segoe"/>
                <a:ea typeface="ＭＳ ゴシック"/>
              </a:rPr>
              <a:t>If you cannot see the hand of the little girl who is waving, click the </a:t>
            </a:r>
            <a:r>
              <a:rPr lang="en-US" b="1" i="0" u="none" strike="noStrike" baseline="0" smtClean="0">
                <a:solidFill>
                  <a:prstClr val="black"/>
                </a:solidFill>
                <a:latin typeface="Segoe"/>
                <a:ea typeface="ＭＳ ゴシック"/>
              </a:rPr>
              <a:t>Mark Areas to Keep</a:t>
            </a:r>
            <a:r>
              <a:rPr lang="en-US" b="0" i="0" u="none" strike="noStrike" baseline="0" smtClean="0">
                <a:solidFill>
                  <a:srgbClr val="000000"/>
                </a:solidFill>
                <a:latin typeface="Segoe"/>
                <a:ea typeface="ＭＳ ゴシック"/>
              </a:rPr>
              <a:t> button in the </a:t>
            </a:r>
            <a:r>
              <a:rPr lang="en-US" b="0" i="1" u="none" strike="noStrike" baseline="0" smtClean="0">
                <a:solidFill>
                  <a:srgbClr val="000000"/>
                </a:solidFill>
                <a:latin typeface="Segoe"/>
                <a:ea typeface="ＭＳ ゴシック"/>
              </a:rPr>
              <a:t>Refine</a:t>
            </a:r>
            <a:r>
              <a:rPr lang="en-US" b="0" i="0" u="none" strike="noStrike" baseline="0" smtClean="0">
                <a:solidFill>
                  <a:srgbClr val="000000"/>
                </a:solidFill>
                <a:latin typeface="Segoe"/>
                <a:ea typeface="ＭＳ ゴシック"/>
              </a:rPr>
              <a:t> group. Press and hold the left mouse button, and draw around the little girl’s hand. As you mark the area to keep, a circle with a plus symbol marks an area to keep.</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114188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Remove Background</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Once you have completed,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Keep Changes</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The little girl’s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hand appears as faded but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can still be seen. Your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document should match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figure at right.</a:t>
            </a:r>
          </a:p>
          <a:p>
            <a:pPr lvl="1" rtl="0">
              <a:buAutoNum type="arabicPeriod" startAt="9"/>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br>
              <a:rPr lang="en-US" b="0" i="0" u="none" strike="noStrike" baseline="0" smtClean="0">
                <a:solidFill>
                  <a:srgbClr val="000000"/>
                </a:solidFill>
                <a:latin typeface="Segoe"/>
                <a:ea typeface="ＭＳ ゴシック"/>
              </a:rPr>
            </a:br>
            <a:r>
              <a:rPr lang="en-US" b="1" i="1" u="none" strike="noStrike" baseline="0" smtClean="0">
                <a:solidFill>
                  <a:prstClr val="black"/>
                </a:solidFill>
                <a:latin typeface="Segoe"/>
                <a:ea typeface="ＭＳ ゴシック"/>
              </a:rPr>
              <a:t>Family Vacation7</a:t>
            </a:r>
            <a:r>
              <a:rPr lang="en-US" b="0" i="0" u="none" strike="noStrike" baseline="0" smtClean="0">
                <a:solidFill>
                  <a:srgbClr val="000000"/>
                </a:solidFill>
                <a:latin typeface="Segoe"/>
                <a:ea typeface="ＭＳ ゴシック"/>
              </a:rPr>
              <a:t> in the lesson folder on your flash drive then CLOSE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Word document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08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2200" y="1549400"/>
            <a:ext cx="3809515" cy="2752288"/>
          </a:xfrm>
          <a:prstGeom prst="rect">
            <a:avLst/>
          </a:prstGeom>
        </p:spPr>
      </p:pic>
    </p:spTree>
    <p:extLst>
      <p:ext uri="{BB962C8B-B14F-4D97-AF65-F5344CB8AC3E}">
        <p14:creationId xmlns:p14="http://schemas.microsoft.com/office/powerpoint/2010/main" val="3820089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Pictures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solidFill>
                  <a:srgbClr val="000000"/>
                </a:solidFill>
                <a:latin typeface="Segoe"/>
                <a:ea typeface="ＭＳ ゴシック"/>
              </a:rPr>
              <a:t> Before you begin, be sure to LAUNCH Microsoft Word.</a:t>
            </a:r>
          </a:p>
          <a:p>
            <a:pPr lvl="1" rtl="0"/>
            <a:r>
              <a:rPr lang="en-US" b="0" i="0" u="none" strike="noStrike" baseline="0" smtClean="0">
                <a:solidFill>
                  <a:srgbClr val="000000"/>
                </a:solidFill>
                <a:latin typeface="Segoe"/>
                <a:ea typeface="ＭＳ ゴシック"/>
              </a:rPr>
              <a:t>On a blank page, key </a:t>
            </a:r>
            <a:r>
              <a:rPr lang="en-US" b="1" i="0" u="none" strike="noStrike" baseline="0" smtClean="0">
                <a:solidFill>
                  <a:prstClr val="black"/>
                </a:solidFill>
                <a:latin typeface="Segoe"/>
                <a:ea typeface="ＭＳ ゴシック"/>
              </a:rPr>
              <a:t>Vacationing with Family</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Select the text then right-click to display the Mini toolbar.</a:t>
            </a:r>
          </a:p>
          <a:p>
            <a:pPr lvl="1" rtl="0"/>
            <a:r>
              <a:rPr lang="en-US" b="0" i="0" u="none" strike="noStrike" baseline="0" smtClean="0">
                <a:solidFill>
                  <a:srgbClr val="000000"/>
                </a:solidFill>
                <a:latin typeface="Segoe"/>
                <a:ea typeface="ＭＳ ゴシック"/>
              </a:rPr>
              <a:t>Change the font of the title to </a:t>
            </a:r>
            <a:r>
              <a:rPr lang="en-US" b="1" i="0" u="none" strike="noStrike" baseline="0" smtClean="0">
                <a:solidFill>
                  <a:prstClr val="black"/>
                </a:solidFill>
                <a:latin typeface="Segoe"/>
                <a:ea typeface="ＭＳ ゴシック"/>
              </a:rPr>
              <a:t>Cambria</a:t>
            </a:r>
            <a:r>
              <a:rPr lang="en-US" b="0" i="0" u="none" strike="noStrike" baseline="0" smtClean="0">
                <a:solidFill>
                  <a:srgbClr val="000000"/>
                </a:solidFill>
                <a:latin typeface="Segoe"/>
                <a:ea typeface="ＭＳ ゴシック"/>
              </a:rPr>
              <a:t>, and the font size to </a:t>
            </a:r>
            <a:r>
              <a:rPr lang="en-US" b="1" i="0" u="none" strike="noStrike" baseline="0" smtClean="0">
                <a:solidFill>
                  <a:prstClr val="black"/>
                </a:solidFill>
                <a:latin typeface="Segoe"/>
                <a:ea typeface="ＭＳ ゴシック"/>
              </a:rPr>
              <a:t>28</a:t>
            </a:r>
            <a:r>
              <a:rPr lang="en-US" b="0" i="0" u="none" strike="noStrike" baseline="0" smtClean="0">
                <a:solidFill>
                  <a:srgbClr val="000000"/>
                </a:solidFill>
                <a:latin typeface="Segoe"/>
                <a:ea typeface="ＭＳ ゴシック"/>
              </a:rPr>
              <a:t> pt</a:t>
            </a:r>
            <a:r>
              <a:rPr lang="en-US" b="1"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and </a:t>
            </a:r>
            <a:r>
              <a:rPr lang="en-US" b="1" i="0" u="none" strike="noStrike" baseline="0" smtClean="0">
                <a:solidFill>
                  <a:prstClr val="black"/>
                </a:solidFill>
                <a:latin typeface="Segoe"/>
                <a:ea typeface="ＭＳ ゴシック"/>
              </a:rPr>
              <a:t>bold</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Center horizontally; then deselect text.</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Times New Roman"/>
                <a:ea typeface="ＭＳ ゴシック"/>
              </a:rPr>
              <a:t>.</a:t>
            </a:r>
          </a:p>
          <a:p>
            <a:pPr lvl="1"/>
            <a:r>
              <a:rPr lang="en-US">
                <a:solidFill>
                  <a:srgbClr val="000000"/>
                </a:solidFill>
                <a:latin typeface="Segoe"/>
                <a:ea typeface="ＭＳ ゴシック"/>
              </a:rPr>
              <a:t>Click the </a:t>
            </a:r>
            <a:r>
              <a:rPr lang="en-US" b="1">
                <a:solidFill>
                  <a:prstClr val="black"/>
                </a:solidFill>
                <a:latin typeface="Segoe"/>
                <a:ea typeface="ＭＳ ゴシック"/>
              </a:rPr>
              <a:t>Insert</a:t>
            </a:r>
            <a:r>
              <a:rPr lang="en-US">
                <a:solidFill>
                  <a:srgbClr val="000000"/>
                </a:solidFill>
                <a:latin typeface="Segoe"/>
                <a:ea typeface="ＭＳ ゴシック"/>
              </a:rPr>
              <a:t> tab then click the </a:t>
            </a:r>
            <a:r>
              <a:rPr lang="en-US" b="1">
                <a:solidFill>
                  <a:prstClr val="black"/>
                </a:solidFill>
                <a:latin typeface="Segoe"/>
                <a:ea typeface="ＭＳ ゴシック"/>
              </a:rPr>
              <a:t>Pictures</a:t>
            </a:r>
            <a:r>
              <a:rPr lang="en-US">
                <a:solidFill>
                  <a:srgbClr val="000000"/>
                </a:solidFill>
                <a:latin typeface="Segoe"/>
                <a:ea typeface="ＭＳ ゴシック"/>
              </a:rPr>
              <a:t> button in the </a:t>
            </a:r>
            <a:r>
              <a:rPr lang="en-US" i="1">
                <a:solidFill>
                  <a:srgbClr val="000000"/>
                </a:solidFill>
                <a:latin typeface="Segoe"/>
                <a:ea typeface="ＭＳ ゴシック"/>
              </a:rPr>
              <a:t>Illustrations</a:t>
            </a:r>
            <a:r>
              <a:rPr lang="en-US">
                <a:solidFill>
                  <a:srgbClr val="000000"/>
                </a:solidFill>
                <a:latin typeface="Segoe"/>
                <a:ea typeface="ＭＳ ゴシック"/>
              </a:rPr>
              <a:t> group</a:t>
            </a:r>
            <a:r>
              <a:rPr lang="en-US">
                <a:solidFill>
                  <a:srgbClr val="000000"/>
                </a:solidFill>
                <a:latin typeface="Times New Roman"/>
                <a:ea typeface="ＭＳ ゴシック"/>
              </a:rPr>
              <a:t>.</a:t>
            </a:r>
            <a:r>
              <a:rPr lang="en-US">
                <a:solidFill>
                  <a:srgbClr val="000000"/>
                </a:solidFill>
                <a:latin typeface="Segoe"/>
                <a:ea typeface="ＭＳ ゴシック"/>
              </a:rPr>
              <a:t> The </a:t>
            </a:r>
            <a:r>
              <a:rPr lang="en-US" i="1">
                <a:solidFill>
                  <a:srgbClr val="000000"/>
                </a:solidFill>
                <a:latin typeface="Segoe"/>
                <a:ea typeface="ＭＳ ゴシック"/>
              </a:rPr>
              <a:t>Insert Picture</a:t>
            </a:r>
            <a:r>
              <a:rPr lang="en-US">
                <a:solidFill>
                  <a:srgbClr val="000000"/>
                </a:solidFill>
                <a:latin typeface="Segoe"/>
                <a:ea typeface="ＭＳ ゴシック"/>
              </a:rPr>
              <a:t> dialog box appears.</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41632398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Arrange Text around a Picture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Family Vacation2</a:t>
            </a:r>
            <a:r>
              <a:rPr lang="en-US" b="1" i="0" u="none" strike="noStrike" baseline="0" smtClean="0">
                <a:latin typeface="Segoe"/>
                <a:ea typeface="ＭＳ ゴシック"/>
              </a:rPr>
              <a:t> </a:t>
            </a:r>
            <a:r>
              <a:rPr lang="en-US" b="0" i="0" u="none" strike="noStrike" baseline="0" smtClean="0">
                <a:latin typeface="Segoe"/>
                <a:ea typeface="ＭＳ ゴシック"/>
              </a:rPr>
              <a:t>document completed earlier in the lesson.</a:t>
            </a:r>
          </a:p>
          <a:p>
            <a:pPr lvl="1" rtl="0"/>
            <a:r>
              <a:rPr lang="en-US" b="0" i="0" u="none" strike="noStrike" baseline="0" smtClean="0">
                <a:solidFill>
                  <a:srgbClr val="000000"/>
                </a:solidFill>
                <a:latin typeface="Segoe"/>
                <a:ea typeface="ＭＳ ゴシック"/>
              </a:rPr>
              <a:t>If necessary, ena</a:t>
            </a:r>
            <a:r>
              <a:rPr lang="en-US" b="0" i="0" u="none" strike="noStrike" baseline="0" smtClean="0">
                <a:solidFill>
                  <a:prstClr val="black"/>
                </a:solidFill>
                <a:latin typeface="Segoe"/>
                <a:ea typeface="ＭＳ ゴシック"/>
              </a:rPr>
              <a:t>ble Show/Hide on the </a:t>
            </a:r>
            <a:r>
              <a:rPr lang="en-US" b="0" i="0" u="none" strike="noStrike" baseline="0" smtClean="0">
                <a:solidFill>
                  <a:srgbClr val="000000"/>
                </a:solidFill>
                <a:latin typeface="Segoe"/>
                <a:ea typeface="ＭＳ ゴシック"/>
              </a:rPr>
              <a:t>Home tab.</a:t>
            </a:r>
          </a:p>
          <a:p>
            <a:pPr lvl="1" rtl="0"/>
            <a:r>
              <a:rPr lang="en-US" b="0" i="0" u="none" strike="noStrike" baseline="0" smtClean="0">
                <a:solidFill>
                  <a:srgbClr val="000000"/>
                </a:solidFill>
                <a:latin typeface="Segoe"/>
                <a:ea typeface="ＭＳ ゴシック"/>
              </a:rPr>
              <a:t>Place the insertion point by the paragraph mark by the SmartArt and press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Segoe"/>
                <a:ea typeface="ＭＳ ゴシック"/>
              </a:rPr>
              <a:t>. Key the following text: </a:t>
            </a:r>
          </a:p>
          <a:p>
            <a:pPr marL="0" lvl="0" indent="0">
              <a:buNone/>
            </a:pPr>
            <a:r>
              <a:rPr lang="en-US" sz="1800">
                <a:latin typeface="Segoe"/>
                <a:ea typeface="ＭＳ ゴシック"/>
              </a:rPr>
              <a:t>If you are looking for adventure with lots of activities that you can do as a family; then call Margie’s Travel Agency. They will book all tours and outside activities, such as, bike riding, rafting, or zipping. They planned our last vacation, and we had a WONDERFUL time together as a family. Press </a:t>
            </a:r>
            <a:r>
              <a:rPr lang="en-US" sz="1800" b="1">
                <a:latin typeface="Segoe"/>
                <a:ea typeface="ＭＳ ゴシック"/>
              </a:rPr>
              <a:t>Enter</a:t>
            </a:r>
            <a:r>
              <a:rPr lang="en-US" sz="1800">
                <a:latin typeface="Segoe"/>
                <a:ea typeface="ＭＳ ゴシック"/>
              </a:rPr>
              <a:t> twice.</a:t>
            </a:r>
          </a:p>
          <a:p>
            <a:pPr marL="0" lvl="0" indent="0">
              <a:buNone/>
            </a:pPr>
            <a:r>
              <a:rPr lang="en-US" sz="1800">
                <a:latin typeface="Segoe"/>
                <a:ea typeface="ＭＳ ゴシック"/>
              </a:rPr>
              <a:t>Don’t wait call!</a:t>
            </a:r>
          </a:p>
          <a:p>
            <a:pPr lvl="1">
              <a:buFont typeface="+mj-lt"/>
              <a:buAutoNum type="arabicPeriod" startAt="3"/>
            </a:pPr>
            <a:r>
              <a:rPr lang="en-US">
                <a:solidFill>
                  <a:srgbClr val="000000"/>
                </a:solidFill>
                <a:latin typeface="Segoe"/>
                <a:ea typeface="ＭＳ ゴシック"/>
              </a:rPr>
              <a:t>Select the text and change the font size to </a:t>
            </a:r>
            <a:r>
              <a:rPr lang="en-US" b="1">
                <a:solidFill>
                  <a:prstClr val="black"/>
                </a:solidFill>
                <a:latin typeface="Segoe"/>
                <a:ea typeface="ＭＳ ゴシック"/>
              </a:rPr>
              <a:t>16</a:t>
            </a:r>
            <a:r>
              <a:rPr lang="en-US">
                <a:solidFill>
                  <a:srgbClr val="000000"/>
                </a:solidFill>
                <a:latin typeface="Segoe"/>
                <a:ea typeface="ＭＳ ゴシック"/>
              </a:rPr>
              <a:t> pt</a:t>
            </a:r>
            <a:r>
              <a:rPr lang="en-US">
                <a:solidFill>
                  <a:srgbClr val="000000"/>
                </a:solidFill>
                <a:latin typeface="Times New Roman"/>
                <a:ea typeface="ＭＳ ゴシック"/>
              </a:rPr>
              <a:t>.</a:t>
            </a:r>
            <a:r>
              <a:rPr lang="en-US">
                <a:solidFill>
                  <a:srgbClr val="000000"/>
                </a:solidFill>
                <a:latin typeface="Segoe"/>
                <a:ea typeface="ＭＳ ゴシック"/>
              </a:rPr>
              <a:t> Deselect the text. </a:t>
            </a:r>
          </a:p>
          <a:p>
            <a:pPr marL="0" lvl="0" indent="0">
              <a:buNone/>
            </a:pPr>
            <a:endParaRPr lang="en-US" sz="1800">
              <a:latin typeface="Segoe"/>
              <a:ea typeface="ＭＳ ゴシック"/>
            </a:endParaRP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1732306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Arrange Text around a Picture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Select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picture, in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a:t>
            </a:r>
            <a:r>
              <a:rPr lang="en-US" b="0" i="1" u="none" strike="noStrike" baseline="0" smtClean="0">
                <a:solidFill>
                  <a:srgbClr val="000000"/>
                </a:solidFill>
                <a:latin typeface="Segoe"/>
                <a:ea typeface="ＭＳ ゴシック"/>
              </a:rPr>
              <a:t>Arrange</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group 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Picture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Tools Format</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tab, click the </a:t>
            </a:r>
            <a:br>
              <a:rPr lang="en-US" b="0" i="0" u="none" strike="noStrike" baseline="0" smtClean="0">
                <a:solidFill>
                  <a:srgbClr val="000000"/>
                </a:solidFill>
                <a:latin typeface="Segoe"/>
                <a:ea typeface="ＭＳ ゴシック"/>
              </a:rPr>
            </a:br>
            <a:r>
              <a:rPr lang="en-US" b="1" i="0" u="none" strike="noStrike" baseline="0" smtClean="0">
                <a:solidFill>
                  <a:prstClr val="black"/>
                </a:solidFill>
                <a:latin typeface="Segoe"/>
                <a:ea typeface="ＭＳ ゴシック"/>
              </a:rPr>
              <a:t>Position </a:t>
            </a:r>
            <a:br>
              <a:rPr lang="en-US" b="1" i="0" u="none" strike="noStrike" baseline="0" smtClean="0">
                <a:solidFill>
                  <a:prstClr val="black"/>
                </a:solidFill>
                <a:latin typeface="Segoe"/>
                <a:ea typeface="ＭＳ ゴシック"/>
              </a:rPr>
            </a:br>
            <a:r>
              <a:rPr lang="en-US" b="0" i="0" u="none" strike="noStrike" baseline="0" smtClean="0">
                <a:solidFill>
                  <a:srgbClr val="000000"/>
                </a:solidFill>
                <a:latin typeface="Segoe"/>
                <a:ea typeface="ＭＳ ゴシック"/>
              </a:rPr>
              <a:t>button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display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menu (right)</a:t>
            </a:r>
            <a:r>
              <a:rPr lang="en-US" b="0" i="0" u="none" strike="noStrike" baseline="0" smtClean="0">
                <a:solidFill>
                  <a:srgbClr val="000000"/>
                </a:solidFill>
                <a:latin typeface="Times New Roman"/>
                <a:ea typeface="ＭＳ ゴシック"/>
              </a:rPr>
              <a:t>.</a:t>
            </a:r>
          </a:p>
          <a:p>
            <a:pPr lvl="1" rtl="0">
              <a:buAutoNum type="arabicPeriod" startAt="4"/>
            </a:pPr>
            <a:r>
              <a:rPr lang="en-US" b="0" i="0" u="none" strike="noStrike" baseline="0" smtClean="0">
                <a:solidFill>
                  <a:srgbClr val="000000"/>
                </a:solidFill>
                <a:latin typeface="Segoe"/>
                <a:ea typeface="ＭＳ ゴシック"/>
              </a:rPr>
              <a:t>Select </a:t>
            </a:r>
            <a:r>
              <a:rPr lang="en-US" b="1" i="0" u="none" strike="noStrike" baseline="0" smtClean="0">
                <a:solidFill>
                  <a:prstClr val="black"/>
                </a:solidFill>
                <a:latin typeface="Segoe"/>
                <a:ea typeface="ＭＳ ゴシック"/>
              </a:rPr>
              <a:t>Position in Top Right with Square Text Wrapping</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08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800" y="1600200"/>
            <a:ext cx="5731934" cy="3321985"/>
          </a:xfrm>
          <a:prstGeom prst="rect">
            <a:avLst/>
          </a:prstGeom>
        </p:spPr>
      </p:pic>
    </p:spTree>
    <p:extLst>
      <p:ext uri="{BB962C8B-B14F-4D97-AF65-F5344CB8AC3E}">
        <p14:creationId xmlns:p14="http://schemas.microsoft.com/office/powerpoint/2010/main" val="2280719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Arrange Text around a Picture</a:t>
            </a:r>
          </a:p>
        </p:txBody>
      </p:sp>
      <p:sp>
        <p:nvSpPr>
          <p:cNvPr id="3" name="Text Placeholder 2"/>
          <p:cNvSpPr>
            <a:spLocks noGrp="1"/>
          </p:cNvSpPr>
          <p:nvPr>
            <p:ph type="body" idx="1"/>
          </p:nvPr>
        </p:nvSpPr>
        <p:spPr/>
        <p:txBody>
          <a:bodyPr/>
          <a:lstStyle/>
          <a:p>
            <a:pPr lvl="1">
              <a:buFont typeface="+mj-lt"/>
              <a:buAutoNum type="arabicPeriod" startAt="6"/>
            </a:pPr>
            <a:r>
              <a:rPr lang="en-US">
                <a:solidFill>
                  <a:srgbClr val="000000"/>
                </a:solidFill>
                <a:latin typeface="Segoe"/>
                <a:ea typeface="ＭＳ ゴシック"/>
              </a:rPr>
              <a:t>Delete the extra blank line below the heading.</a:t>
            </a:r>
          </a:p>
          <a:p>
            <a:pPr lvl="1" rtl="0">
              <a:buAutoNum type="arabicPeriod" startAt="6"/>
            </a:pPr>
            <a:r>
              <a:rPr lang="en-US" b="0" i="0" u="none" strike="noStrike" baseline="0" smtClean="0">
                <a:solidFill>
                  <a:srgbClr val="000000"/>
                </a:solidFill>
                <a:latin typeface="Segoe"/>
                <a:ea typeface="ＭＳ ゴシック"/>
              </a:rPr>
              <a:t>Place your insertion point anywhere in the paragraph you keyed in step 1, and press </a:t>
            </a:r>
            <a:r>
              <a:rPr lang="en-US" b="1" i="0" u="none" strike="noStrike" baseline="0" smtClean="0">
                <a:solidFill>
                  <a:prstClr val="black"/>
                </a:solidFill>
                <a:latin typeface="Segoe"/>
                <a:ea typeface="ＭＳ ゴシック"/>
              </a:rPr>
              <a:t>Ctrl+L</a:t>
            </a:r>
            <a:r>
              <a:rPr lang="en-US" b="0" i="0" u="none" strike="noStrike" baseline="0" smtClean="0">
                <a:solidFill>
                  <a:srgbClr val="000000"/>
                </a:solidFill>
                <a:latin typeface="Segoe"/>
                <a:ea typeface="ＭＳ ゴシック"/>
              </a:rPr>
              <a:t> to align text left. The title is centered to the left of the image and text is positioned at left of the margin and the picture is at the top right.</a:t>
            </a:r>
          </a:p>
          <a:p>
            <a:pPr lvl="1" rtl="0">
              <a:buAutoNum type="arabicPeriod" startAt="6"/>
            </a:pPr>
            <a:r>
              <a:rPr lang="en-US" b="0" i="0" u="none" strike="noStrike" baseline="0" smtClean="0">
                <a:solidFill>
                  <a:srgbClr val="000000"/>
                </a:solidFill>
                <a:latin typeface="Segoe"/>
                <a:ea typeface="ＭＳ ゴシック"/>
              </a:rPr>
              <a:t>Select the picture again and the </a:t>
            </a:r>
            <a:r>
              <a:rPr lang="en-US" b="0" i="1" u="none" strike="noStrike" baseline="0" smtClean="0">
                <a:solidFill>
                  <a:srgbClr val="000000"/>
                </a:solidFill>
                <a:latin typeface="Segoe"/>
                <a:ea typeface="ＭＳ ゴシック"/>
              </a:rPr>
              <a:t>Layout Options</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appears beside it. Microsoft has added this new feature to make it easy to wrap objects, such as pictures, drawings, SmartArt, and charts around text.</a:t>
            </a:r>
          </a:p>
        </p:txBody>
      </p:sp>
      <p:pic>
        <p:nvPicPr>
          <p:cNvPr id="4" name="Picture 3" descr="layou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3581400"/>
            <a:ext cx="406400" cy="406400"/>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895310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Arrange Text around a Picture</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Layout</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Options</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to open the menu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a:t>
            </a:r>
          </a:p>
          <a:p>
            <a:pPr lvl="1" rtl="0">
              <a:buAutoNum type="arabicPeriod" startAt="9"/>
            </a:pPr>
            <a:r>
              <a:rPr lang="en-US" b="0" i="0" u="none" strike="noStrike" baseline="0" smtClean="0">
                <a:solidFill>
                  <a:srgbClr val="000000"/>
                </a:solidFill>
                <a:latin typeface="Segoe"/>
                <a:ea typeface="ＭＳ ゴシック"/>
              </a:rPr>
              <a:t>Under</a:t>
            </a:r>
            <a:r>
              <a:rPr lang="en-US" b="0" i="1" u="none" strike="noStrike" baseline="0" smtClean="0">
                <a:solidFill>
                  <a:srgbClr val="000000"/>
                </a:solidFill>
                <a:latin typeface="Segoe"/>
                <a:ea typeface="ＭＳ ゴシック"/>
              </a:rPr>
              <a:t> With Text Wrapping</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select </a:t>
            </a:r>
            <a:r>
              <a:rPr lang="en-US" b="1" i="0" u="none" strike="noStrike" baseline="0" smtClean="0">
                <a:solidFill>
                  <a:prstClr val="black"/>
                </a:solidFill>
                <a:latin typeface="Segoe"/>
                <a:ea typeface="ＭＳ ゴシック"/>
              </a:rPr>
              <a:t>Tight</a:t>
            </a:r>
            <a:r>
              <a:rPr lang="en-US" b="0" i="0" u="none" strike="noStrike" baseline="0" smtClean="0">
                <a:solidFill>
                  <a:srgbClr val="000000"/>
                </a:solidFill>
                <a:latin typeface="Segoe"/>
                <a:ea typeface="ＭＳ ゴシック"/>
              </a:rPr>
              <a:t>. Text auto-</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matically wraps around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picture. </a:t>
            </a:r>
            <a:r>
              <a:rPr lang="en-US" b="0" i="1" u="none" strike="noStrike" baseline="0" smtClean="0">
                <a:solidFill>
                  <a:srgbClr val="000000"/>
                </a:solidFill>
                <a:latin typeface="Segoe"/>
                <a:ea typeface="ＭＳ ゴシック"/>
              </a:rPr>
              <a:t>The Fix Position on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Page</a:t>
            </a:r>
            <a:r>
              <a:rPr lang="en-US" b="0" i="0" u="none" strike="noStrike" baseline="0" smtClean="0">
                <a:solidFill>
                  <a:srgbClr val="000000"/>
                </a:solidFill>
                <a:latin typeface="Segoe"/>
                <a:ea typeface="ＭＳ ゴシック"/>
              </a:rPr>
              <a:t> is already selected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as additional text is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added, the picture will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remain in the same place.</a:t>
            </a:r>
          </a:p>
          <a:p>
            <a:pPr lvl="1" rtl="0">
              <a:buAutoNum type="arabicPeriod" startAt="9"/>
            </a:pPr>
            <a:r>
              <a:rPr lang="en-US" b="0" i="0" u="none" strike="noStrike" baseline="0" smtClean="0">
                <a:solidFill>
                  <a:srgbClr val="000000"/>
                </a:solidFill>
                <a:latin typeface="Segoe"/>
                <a:ea typeface="ＭＳ ゴシック"/>
              </a:rPr>
              <a:t>Select </a:t>
            </a:r>
            <a:r>
              <a:rPr lang="en-US" b="1" i="0" u="none" strike="noStrike" baseline="0" smtClean="0">
                <a:solidFill>
                  <a:prstClr val="black"/>
                </a:solidFill>
                <a:latin typeface="Segoe"/>
                <a:ea typeface="ＭＳ ゴシック"/>
              </a:rPr>
              <a:t>Don’t wait call!</a:t>
            </a:r>
            <a:r>
              <a:rPr lang="en-US" b="0" i="0" u="none" strike="noStrike" baseline="0" smtClean="0">
                <a:solidFill>
                  <a:srgbClr val="000000"/>
                </a:solidFill>
                <a:latin typeface="Segoe"/>
                <a:ea typeface="ＭＳ ゴシック"/>
              </a:rPr>
              <a:t> From the </a:t>
            </a:r>
            <a:r>
              <a:rPr lang="en-US" b="0" i="0" u="none" strike="noStrike" baseline="0" smtClean="0">
                <a:solidFill>
                  <a:prstClr val="black"/>
                </a:solidFill>
                <a:latin typeface="Segoe"/>
                <a:ea typeface="ＭＳ ゴシック"/>
              </a:rPr>
              <a:t>Home tab, </a:t>
            </a:r>
            <a:r>
              <a:rPr lang="en-US" b="0" i="0" u="none" strike="noStrike" baseline="0" smtClean="0">
                <a:solidFill>
                  <a:srgbClr val="000000"/>
                </a:solidFill>
                <a:latin typeface="Segoe"/>
                <a:ea typeface="ＭＳ ゴシック"/>
              </a:rPr>
              <a:t>change the text to </a:t>
            </a:r>
            <a:r>
              <a:rPr lang="en-US" b="1" i="0" u="none" strike="noStrike" baseline="0" smtClean="0">
                <a:solidFill>
                  <a:prstClr val="black"/>
                </a:solidFill>
                <a:latin typeface="Segoe"/>
                <a:ea typeface="ＭＳ ゴシック"/>
              </a:rPr>
              <a:t>uppercase</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without rekeying and change font size to </a:t>
            </a:r>
            <a:r>
              <a:rPr lang="en-US" b="1" i="0" u="none" strike="noStrike" baseline="0" smtClean="0">
                <a:solidFill>
                  <a:prstClr val="black"/>
                </a:solidFill>
                <a:latin typeface="Segoe"/>
                <a:ea typeface="ＭＳ ゴシック"/>
              </a:rPr>
              <a:t>36 pt</a:t>
            </a:r>
            <a:r>
              <a:rPr lang="en-US" b="0" i="0" u="none" strike="noStrike" baseline="0" smtClean="0">
                <a:solidFill>
                  <a:srgbClr val="000000"/>
                </a:solidFill>
                <a:latin typeface="Times New Roman"/>
                <a:ea typeface="ＭＳ ゴシック"/>
              </a:rPr>
              <a:t>.</a:t>
            </a:r>
          </a:p>
        </p:txBody>
      </p:sp>
      <p:pic>
        <p:nvPicPr>
          <p:cNvPr id="4" name="Picture 3" descr="08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00200"/>
            <a:ext cx="3683000" cy="3230913"/>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1061481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Arrange Text around a Picture</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Editing can take place anytime while you’re working in a document, and now you want to change the content of the existing heading. Change the title to </a:t>
            </a:r>
            <a:r>
              <a:rPr lang="en-US" b="1" i="0" u="none" strike="noStrike" baseline="0" smtClean="0">
                <a:solidFill>
                  <a:prstClr val="black"/>
                </a:solidFill>
                <a:latin typeface="Segoe"/>
                <a:ea typeface="ＭＳ ゴシック"/>
              </a:rPr>
              <a:t>Family Vacation</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by selecting the title and keying the new title. Did you notice that the picture stayed in place? That’s because </a:t>
            </a:r>
            <a:r>
              <a:rPr lang="en-US" b="0" i="1" u="none" strike="noStrike" baseline="0" smtClean="0">
                <a:solidFill>
                  <a:srgbClr val="000000"/>
                </a:solidFill>
                <a:latin typeface="Segoe"/>
                <a:ea typeface="ＭＳ ゴシック"/>
              </a:rPr>
              <a:t>The Fix Position on Page</a:t>
            </a:r>
            <a:r>
              <a:rPr lang="en-US" b="0" i="0" u="none" strike="noStrike" baseline="0" smtClean="0">
                <a:solidFill>
                  <a:srgbClr val="000000"/>
                </a:solidFill>
                <a:latin typeface="Segoe"/>
                <a:ea typeface="ＭＳ ゴシック"/>
              </a:rPr>
              <a:t> was selected from the </a:t>
            </a:r>
            <a:r>
              <a:rPr lang="en-US" b="0" i="1" u="none" strike="noStrike" baseline="0" smtClean="0">
                <a:solidFill>
                  <a:srgbClr val="000000"/>
                </a:solidFill>
                <a:latin typeface="Segoe"/>
                <a:ea typeface="ＭＳ ゴシック"/>
              </a:rPr>
              <a:t>Layout Options</a:t>
            </a:r>
            <a:r>
              <a:rPr lang="en-US" b="0" i="0" u="none" strike="noStrike" baseline="0" smtClean="0">
                <a:solidFill>
                  <a:srgbClr val="000000"/>
                </a:solidFill>
                <a:latin typeface="Segoe"/>
                <a:ea typeface="ＭＳ ゴシック"/>
              </a:rPr>
              <a:t> menu.</a:t>
            </a:r>
          </a:p>
          <a:p>
            <a:pPr lvl="1" rtl="0">
              <a:buAutoNum type="arabicPeriod" startAt="12"/>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Family Vacation8 </a:t>
            </a:r>
            <a:r>
              <a:rPr lang="en-US" b="0" i="0" u="none" strike="noStrike" baseline="0" smtClean="0">
                <a:solidFill>
                  <a:srgbClr val="000000"/>
                </a:solidFill>
                <a:latin typeface="Segoe"/>
                <a:ea typeface="ＭＳ ゴシック"/>
              </a:rPr>
              <a:t>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19495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Screenshot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On the </a:t>
            </a:r>
            <a:r>
              <a:rPr lang="en-US" b="0" i="1" u="none" strike="noStrike" baseline="0" smtClean="0">
                <a:solidFill>
                  <a:srgbClr val="000000"/>
                </a:solidFill>
                <a:latin typeface="Segoe"/>
                <a:ea typeface="ＭＳ ゴシック"/>
              </a:rPr>
              <a:t>View</a:t>
            </a:r>
            <a:r>
              <a:rPr lang="en-US" b="0" i="0" u="none" strike="noStrike" baseline="0" smtClean="0">
                <a:solidFill>
                  <a:srgbClr val="000000"/>
                </a:solidFill>
                <a:latin typeface="Segoe"/>
                <a:ea typeface="ＭＳ ゴシック"/>
              </a:rPr>
              <a:t> tab click the </a:t>
            </a:r>
            <a:r>
              <a:rPr lang="en-US" b="1" i="0" u="none" strike="noStrike" baseline="0" smtClean="0">
                <a:solidFill>
                  <a:prstClr val="black"/>
                </a:solidFill>
                <a:latin typeface="Segoe"/>
                <a:ea typeface="ＭＳ ゴシック"/>
              </a:rPr>
              <a:t>One Page</a:t>
            </a:r>
            <a:r>
              <a:rPr lang="en-US" b="0" i="0" u="none" strike="noStrike" baseline="0" smtClean="0">
                <a:solidFill>
                  <a:srgbClr val="000000"/>
                </a:solidFill>
                <a:latin typeface="Segoe"/>
                <a:ea typeface="ＭＳ ゴシック"/>
              </a:rPr>
              <a:t> button in the </a:t>
            </a:r>
            <a:r>
              <a:rPr lang="en-US" b="0" i="1" u="none" strike="noStrike" baseline="0" smtClean="0">
                <a:solidFill>
                  <a:srgbClr val="000000"/>
                </a:solidFill>
                <a:latin typeface="Segoe"/>
                <a:ea typeface="ＭＳ ゴシック"/>
              </a:rPr>
              <a:t>Zoom</a:t>
            </a:r>
            <a:r>
              <a:rPr lang="en-US" b="0" i="0" u="none" strike="noStrike" baseline="0" smtClean="0">
                <a:solidFill>
                  <a:srgbClr val="000000"/>
                </a:solidFill>
                <a:latin typeface="Segoe"/>
                <a:ea typeface="ＭＳ ゴシック"/>
              </a:rPr>
              <a:t> group so that the entire page is displayed on your screen. Do not minimize the display, or the screenshot will not capture the image of this document.</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prstClr val="black"/>
                </a:solidFill>
                <a:latin typeface="Segoe"/>
                <a:ea typeface="ＭＳ ゴシック"/>
              </a:rPr>
              <a:t>Ctrl+N </a:t>
            </a:r>
            <a:r>
              <a:rPr lang="en-US" b="0" i="0" u="none" strike="noStrike" baseline="0" smtClean="0">
                <a:solidFill>
                  <a:srgbClr val="000000"/>
                </a:solidFill>
                <a:latin typeface="Segoe"/>
                <a:ea typeface="ＭＳ ゴシック"/>
              </a:rPr>
              <a:t>to open a new blank 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690184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Screenshot</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On the </a:t>
            </a:r>
            <a:r>
              <a:rPr lang="en-US" b="0" i="1" u="none" strike="noStrike" baseline="0" smtClean="0">
                <a:solidFill>
                  <a:srgbClr val="000000"/>
                </a:solidFill>
                <a:latin typeface="Segoe"/>
                <a:ea typeface="ＭＳ ゴシック"/>
              </a:rPr>
              <a:t>Insert</a:t>
            </a:r>
            <a:r>
              <a:rPr lang="en-US" b="0" i="0" u="none" strike="noStrike" baseline="0" smtClean="0">
                <a:solidFill>
                  <a:srgbClr val="000000"/>
                </a:solidFill>
                <a:latin typeface="Segoe"/>
                <a:ea typeface="ＭＳ ゴシック"/>
              </a:rPr>
              <a:t> tab click the </a:t>
            </a:r>
            <a:r>
              <a:rPr lang="en-US" b="1" i="0" u="none" strike="noStrike" baseline="0" smtClean="0">
                <a:solidFill>
                  <a:prstClr val="black"/>
                </a:solidFill>
                <a:latin typeface="Segoe"/>
                <a:ea typeface="ＭＳ ゴシック"/>
              </a:rPr>
              <a:t>Screenshot</a:t>
            </a:r>
            <a:r>
              <a:rPr lang="en-US" b="0" i="0" u="none" strike="noStrike" baseline="0" smtClean="0">
                <a:solidFill>
                  <a:srgbClr val="000000"/>
                </a:solidFill>
                <a:latin typeface="Segoe"/>
                <a:ea typeface="ＭＳ ゴシック"/>
              </a:rPr>
              <a:t> button in the </a:t>
            </a:r>
            <a:r>
              <a:rPr lang="en-US" b="0" i="1" u="none" strike="noStrike" baseline="0" smtClean="0">
                <a:solidFill>
                  <a:srgbClr val="000000"/>
                </a:solidFill>
                <a:latin typeface="Segoe"/>
                <a:ea typeface="ＭＳ ゴシック"/>
              </a:rPr>
              <a:t>Illustrations</a:t>
            </a:r>
            <a:r>
              <a:rPr lang="en-US" b="0" i="0" u="none" strike="noStrike" baseline="0" smtClean="0">
                <a:solidFill>
                  <a:srgbClr val="000000"/>
                </a:solidFill>
                <a:latin typeface="Segoe"/>
                <a:ea typeface="ＭＳ ゴシック"/>
              </a:rPr>
              <a:t> group. The </a:t>
            </a:r>
            <a:r>
              <a:rPr lang="en-US" b="0" i="1" u="none" strike="noStrike" baseline="0" smtClean="0">
                <a:solidFill>
                  <a:srgbClr val="000000"/>
                </a:solidFill>
                <a:latin typeface="Segoe"/>
                <a:ea typeface="ＭＳ ゴシック"/>
              </a:rPr>
              <a:t>Available Windows</a:t>
            </a:r>
            <a:r>
              <a:rPr lang="en-US" b="0" i="0" u="none" strike="noStrike" baseline="0" smtClean="0">
                <a:solidFill>
                  <a:srgbClr val="000000"/>
                </a:solidFill>
                <a:latin typeface="Segoe"/>
                <a:ea typeface="ＭＳ ゴシック"/>
              </a:rPr>
              <a:t> gallery displays the image of the document (below)</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If you have more than one window open, you will see images from all open documents on the </a:t>
            </a:r>
            <a:r>
              <a:rPr lang="en-US" b="0" i="1" u="none" strike="noStrike" baseline="0" smtClean="0">
                <a:solidFill>
                  <a:srgbClr val="000000"/>
                </a:solidFill>
                <a:latin typeface="Segoe"/>
                <a:ea typeface="ＭＳ ゴシック"/>
              </a:rPr>
              <a:t>Screenshot Available Windows</a:t>
            </a:r>
            <a:r>
              <a:rPr lang="en-US" b="0" i="0" u="none" strike="noStrike" baseline="0" smtClean="0">
                <a:solidFill>
                  <a:srgbClr val="000000"/>
                </a:solidFill>
                <a:latin typeface="Segoe"/>
                <a:ea typeface="ＭＳ ゴシック"/>
              </a:rPr>
              <a:t> area. Minimize or close the other windows.</a:t>
            </a:r>
          </a:p>
        </p:txBody>
      </p:sp>
      <p:pic>
        <p:nvPicPr>
          <p:cNvPr id="4" name="Picture 3" descr="08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735" y="3581400"/>
            <a:ext cx="5012266" cy="2673601"/>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1692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Screenshot</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Under the </a:t>
            </a:r>
            <a:r>
              <a:rPr lang="en-US" b="0" i="1" u="none" strike="noStrike" baseline="0" smtClean="0">
                <a:solidFill>
                  <a:srgbClr val="000000"/>
                </a:solidFill>
                <a:latin typeface="Segoe"/>
                <a:ea typeface="ＭＳ ゴシック"/>
              </a:rPr>
              <a:t>Available Windows</a:t>
            </a:r>
            <a:r>
              <a:rPr lang="en-US" b="0" i="0" u="none" strike="noStrike" baseline="0" smtClean="0">
                <a:solidFill>
                  <a:srgbClr val="000000"/>
                </a:solidFill>
                <a:latin typeface="Segoe"/>
                <a:ea typeface="ＭＳ ゴシック"/>
              </a:rPr>
              <a:t> area, click the screenshot of the Family Vacation8 document to insert in the blank document.</a:t>
            </a:r>
          </a:p>
          <a:p>
            <a:pPr lvl="1" rtl="0">
              <a:buAutoNum type="arabicPeriod" startAt="4"/>
            </a:pP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Family Vacation Screenshot</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3529471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Screen Clipping</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Deselect the image then press the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Segoe"/>
                <a:ea typeface="ＭＳ ゴシック"/>
              </a:rPr>
              <a:t> key twice.</a:t>
            </a:r>
          </a:p>
          <a:p>
            <a:pPr lvl="1" rtl="0"/>
            <a:r>
              <a:rPr lang="en-US" b="0" i="0" u="none" strike="noStrike" baseline="0" smtClean="0">
                <a:solidFill>
                  <a:srgbClr val="000000"/>
                </a:solidFill>
                <a:latin typeface="Segoe"/>
                <a:ea typeface="ＭＳ ゴシック"/>
              </a:rPr>
              <a:t>Click the</a:t>
            </a:r>
            <a:r>
              <a:rPr lang="en-US" b="0" i="0" u="none" strike="noStrike" baseline="0" smtClean="0">
                <a:solidFill>
                  <a:prstClr val="black"/>
                </a:solidFill>
                <a:latin typeface="Segoe"/>
                <a:ea typeface="ＭＳ ゴシック"/>
              </a:rPr>
              <a:t> Screenshot but</a:t>
            </a:r>
            <a:r>
              <a:rPr lang="en-US" b="0" i="0" u="none" strike="noStrike" baseline="0" smtClean="0">
                <a:solidFill>
                  <a:srgbClr val="000000"/>
                </a:solidFill>
                <a:latin typeface="Segoe"/>
                <a:ea typeface="ＭＳ ゴシック"/>
              </a:rPr>
              <a:t>ton; then select </a:t>
            </a:r>
            <a:r>
              <a:rPr lang="en-US" b="1" i="0" u="none" strike="noStrike" baseline="0" smtClean="0">
                <a:solidFill>
                  <a:prstClr val="black"/>
                </a:solidFill>
                <a:latin typeface="Segoe"/>
                <a:ea typeface="ＭＳ ゴシック"/>
              </a:rPr>
              <a:t>Screen Clipping</a:t>
            </a:r>
            <a:r>
              <a:rPr lang="en-US" b="0" i="0" u="none" strike="noStrike" baseline="0" smtClean="0">
                <a:solidFill>
                  <a:srgbClr val="000000"/>
                </a:solidFill>
                <a:latin typeface="Segoe"/>
                <a:ea typeface="ＭＳ ゴシック"/>
              </a:rPr>
              <a:t> from the menu. The active document fades away, the </a:t>
            </a:r>
            <a:r>
              <a:rPr lang="en-US" b="1" i="1" u="none" strike="noStrike" baseline="0" smtClean="0">
                <a:solidFill>
                  <a:prstClr val="black"/>
                </a:solidFill>
                <a:latin typeface="Segoe"/>
                <a:ea typeface="ＭＳ ゴシック"/>
              </a:rPr>
              <a:t>Family Vacation8</a:t>
            </a:r>
            <a:r>
              <a:rPr lang="en-US" b="0" i="0" u="none" strike="noStrike" baseline="0" smtClean="0">
                <a:solidFill>
                  <a:srgbClr val="000000"/>
                </a:solidFill>
                <a:latin typeface="Segoe"/>
                <a:ea typeface="ＭＳ ゴシック"/>
              </a:rPr>
              <a:t> document appears in a faded gray and the mouse pointer changes to a crosshair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3148403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Screen Clipping</a:t>
            </a:r>
          </a:p>
        </p:txBody>
      </p:sp>
      <p:sp>
        <p:nvSpPr>
          <p:cNvPr id="3" name="Text Placeholder 2"/>
          <p:cNvSpPr>
            <a:spLocks noGrp="1"/>
          </p:cNvSpPr>
          <p:nvPr>
            <p:ph type="body" idx="1"/>
          </p:nvPr>
        </p:nvSpPr>
        <p:spPr/>
        <p:txBody>
          <a:bodyPr/>
          <a:lstStyle/>
          <a:p>
            <a:pPr lvl="1" rtl="0">
              <a:buFont typeface="+mj-lt"/>
              <a:buAutoNum type="arabicPeriod" startAt="3"/>
            </a:pPr>
            <a:r>
              <a:rPr lang="en-US" sz="2100" b="0" i="0" u="none" strike="noStrike" baseline="0" smtClean="0">
                <a:solidFill>
                  <a:srgbClr val="000000"/>
                </a:solidFill>
                <a:latin typeface="Segoe"/>
                <a:ea typeface="ＭＳ ゴシック"/>
              </a:rPr>
              <a:t>Drag the mouse pointer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over the heading, </a:t>
            </a:r>
            <a:r>
              <a:rPr lang="en-US" sz="2100" b="0" i="1" u="none" strike="noStrike" baseline="0" smtClean="0">
                <a:solidFill>
                  <a:srgbClr val="000000"/>
                </a:solidFill>
                <a:latin typeface="Segoe"/>
                <a:ea typeface="ＭＳ ゴシック"/>
              </a:rPr>
              <a:t>Family </a:t>
            </a:r>
            <a:br>
              <a:rPr lang="en-US" sz="2100" b="0" i="1" u="none" strike="noStrike" baseline="0" smtClean="0">
                <a:solidFill>
                  <a:srgbClr val="000000"/>
                </a:solidFill>
                <a:latin typeface="Segoe"/>
                <a:ea typeface="ＭＳ ゴシック"/>
              </a:rPr>
            </a:br>
            <a:r>
              <a:rPr lang="en-US" sz="2100" b="0" i="1" u="none" strike="noStrike" baseline="0" smtClean="0">
                <a:solidFill>
                  <a:srgbClr val="000000"/>
                </a:solidFill>
                <a:latin typeface="Segoe"/>
                <a:ea typeface="ＭＳ ゴシック"/>
              </a:rPr>
              <a:t>Vacation</a:t>
            </a:r>
            <a:r>
              <a:rPr lang="en-US" sz="2100" b="0" i="0" u="none" strike="noStrike" baseline="0" smtClean="0">
                <a:solidFill>
                  <a:srgbClr val="000000"/>
                </a:solidFill>
                <a:latin typeface="Segoe"/>
                <a:ea typeface="ＭＳ ゴシック"/>
              </a:rPr>
              <a:t>. When you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release the mouse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button, the heading is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placed in the </a:t>
            </a:r>
            <a:r>
              <a:rPr lang="en-US" sz="2100" b="0" i="1" u="none" strike="noStrike" baseline="0" smtClean="0">
                <a:solidFill>
                  <a:srgbClr val="000000"/>
                </a:solidFill>
                <a:latin typeface="Segoe"/>
                <a:ea typeface="ＭＳ ゴシック"/>
              </a:rPr>
              <a:t>Family </a:t>
            </a:r>
            <a:br>
              <a:rPr lang="en-US" sz="2100" b="0" i="1" u="none" strike="noStrike" baseline="0" smtClean="0">
                <a:solidFill>
                  <a:srgbClr val="000000"/>
                </a:solidFill>
                <a:latin typeface="Segoe"/>
                <a:ea typeface="ＭＳ ゴシック"/>
              </a:rPr>
            </a:br>
            <a:r>
              <a:rPr lang="en-US" sz="2100" b="0" i="1" u="none" strike="noStrike" baseline="0" smtClean="0">
                <a:solidFill>
                  <a:srgbClr val="000000"/>
                </a:solidFill>
                <a:latin typeface="Segoe"/>
                <a:ea typeface="ＭＳ ゴシック"/>
              </a:rPr>
              <a:t>Vacation Screenshot</a:t>
            </a:r>
            <a:r>
              <a:rPr lang="en-US" sz="2100" b="0" i="0" u="none" strike="noStrike" baseline="0" smtClean="0">
                <a:solidFill>
                  <a:srgbClr val="000000"/>
                </a:solidFill>
                <a:latin typeface="Segoe"/>
                <a:ea typeface="ＭＳ ゴシック"/>
              </a:rPr>
              <a:t>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document as shown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at right. Deselect the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heading.</a:t>
            </a:r>
          </a:p>
          <a:p>
            <a:pPr lvl="1" rtl="0">
              <a:buAutoNum type="arabicPeriod" startAt="3"/>
            </a:pPr>
            <a:r>
              <a:rPr lang="en-US" sz="2100" i="0" u="none" strike="noStrike" baseline="0" smtClean="0">
                <a:solidFill>
                  <a:srgbClr val="000000"/>
                </a:solidFill>
                <a:latin typeface="Segoe"/>
                <a:ea typeface="ＭＳ ゴシック"/>
              </a:rPr>
              <a:t> </a:t>
            </a:r>
            <a:r>
              <a:rPr lang="en-US" sz="2100" b="1" i="0" u="none" strike="noStrike" baseline="0" smtClean="0">
                <a:solidFill>
                  <a:srgbClr val="000000"/>
                </a:solidFill>
                <a:latin typeface="Segoe"/>
                <a:ea typeface="ＭＳ ゴシック"/>
              </a:rPr>
              <a:t>SAVE</a:t>
            </a:r>
            <a:r>
              <a:rPr lang="en-US" sz="2100" b="0" i="0" u="none" strike="noStrike" baseline="0" smtClean="0">
                <a:solidFill>
                  <a:srgbClr val="000000"/>
                </a:solidFill>
                <a:latin typeface="Segoe"/>
                <a:ea typeface="ＭＳ ゴシック"/>
              </a:rPr>
              <a:t> the document as </a:t>
            </a:r>
            <a:r>
              <a:rPr lang="en-US" sz="2100" b="1" i="1" u="none" strike="noStrike" baseline="0" smtClean="0">
                <a:solidFill>
                  <a:prstClr val="black"/>
                </a:solidFill>
                <a:latin typeface="Segoe"/>
                <a:ea typeface="ＭＳ ゴシック"/>
              </a:rPr>
              <a:t>Family Vacation Screen Clipping</a:t>
            </a:r>
            <a:r>
              <a:rPr lang="en-US" sz="2100" b="0" i="0" u="none" strike="noStrike" baseline="0" smtClean="0">
                <a:solidFill>
                  <a:srgbClr val="000000"/>
                </a:solidFill>
                <a:latin typeface="Segoe"/>
                <a:ea typeface="ＭＳ ゴシック"/>
              </a:rPr>
              <a:t> in lesson folder on your flash then CLOSE the file.</a:t>
            </a:r>
          </a:p>
          <a:p>
            <a:pPr lvl="1" rtl="0">
              <a:buAutoNum type="arabicPeriod" startAt="3"/>
            </a:pPr>
            <a:r>
              <a:rPr lang="en-US" sz="2100" b="0" i="0" u="none" strike="noStrike" baseline="0" smtClean="0">
                <a:solidFill>
                  <a:srgbClr val="000000"/>
                </a:solidFill>
                <a:latin typeface="Segoe"/>
                <a:ea typeface="ＭＳ ゴシック"/>
              </a:rPr>
              <a:t> </a:t>
            </a:r>
            <a:r>
              <a:rPr lang="en-US" sz="2100" b="1" i="0" u="none" strike="noStrike" baseline="0" smtClean="0">
                <a:solidFill>
                  <a:srgbClr val="000000"/>
                </a:solidFill>
                <a:latin typeface="Segoe"/>
                <a:ea typeface="ＭＳ ゴシック"/>
              </a:rPr>
              <a:t>CLOSE</a:t>
            </a:r>
            <a:r>
              <a:rPr lang="en-US" sz="2100" b="0" i="0" u="none" strike="noStrike" baseline="0" smtClean="0">
                <a:solidFill>
                  <a:srgbClr val="000000"/>
                </a:solidFill>
                <a:latin typeface="Segoe"/>
                <a:ea typeface="ＭＳ ゴシック"/>
              </a:rPr>
              <a:t> the </a:t>
            </a:r>
            <a:r>
              <a:rPr lang="en-US" sz="2100" b="1" i="1" u="none" strike="noStrike" baseline="0" smtClean="0">
                <a:solidFill>
                  <a:prstClr val="black"/>
                </a:solidFill>
                <a:latin typeface="Segoe"/>
                <a:ea typeface="ＭＳ ゴシック"/>
              </a:rPr>
              <a:t>Family Vacation8</a:t>
            </a:r>
            <a:r>
              <a:rPr lang="en-US" sz="2100" b="0" i="0" u="none" strike="noStrike" baseline="0" smtClean="0">
                <a:solidFill>
                  <a:srgbClr val="000000"/>
                </a:solidFill>
                <a:latin typeface="Segoe"/>
                <a:ea typeface="ＭＳ ゴシック"/>
              </a:rPr>
              <a:t> document.</a:t>
            </a:r>
          </a:p>
          <a:p>
            <a:pPr lvl="0" rtl="0"/>
            <a:r>
              <a:rPr lang="en-US" sz="2100" b="1" i="0" u="none" strike="noStrike" baseline="0" smtClean="0">
                <a:latin typeface="Segoe"/>
                <a:ea typeface="ＭＳ ゴシック"/>
              </a:rPr>
              <a:t>PAUSE. LEAVE</a:t>
            </a:r>
            <a:r>
              <a:rPr lang="en-US" sz="2100" b="0" i="0" u="none" strike="noStrike" baseline="0" smtClean="0">
                <a:latin typeface="Segoe"/>
                <a:ea typeface="ＭＳ ゴシック"/>
              </a:rPr>
              <a:t> the document open to use in the next exercise.</a:t>
            </a:r>
            <a:endParaRPr lang="en-US" sz="21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pic>
        <p:nvPicPr>
          <p:cNvPr id="7" name="Picture 6" descr="0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112546" cy="2904067"/>
          </a:xfrm>
          <a:prstGeom prst="rect">
            <a:avLst/>
          </a:prstGeom>
        </p:spPr>
      </p:pic>
    </p:spTree>
    <p:extLst>
      <p:ext uri="{BB962C8B-B14F-4D97-AF65-F5344CB8AC3E}">
        <p14:creationId xmlns:p14="http://schemas.microsoft.com/office/powerpoint/2010/main" val="2569647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Pictures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solidFill>
                  <a:srgbClr val="000000"/>
                </a:solidFill>
                <a:latin typeface="Segoe"/>
                <a:ea typeface="ＭＳ ゴシック"/>
              </a:rPr>
              <a:t>Locate your lesson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folder on your flash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drive and select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image </a:t>
            </a:r>
            <a:r>
              <a:rPr lang="en-US" sz="2000" b="1" i="1" u="none" strike="noStrike" baseline="0" smtClean="0">
                <a:solidFill>
                  <a:prstClr val="black"/>
                </a:solidFill>
                <a:latin typeface="Segoe"/>
                <a:ea typeface="ＭＳ ゴシック"/>
              </a:rPr>
              <a:t>Family </a:t>
            </a:r>
            <a:br>
              <a:rPr lang="en-US" sz="2000" b="1" i="1" u="none" strike="noStrike" baseline="0" smtClean="0">
                <a:solidFill>
                  <a:prstClr val="black"/>
                </a:solidFill>
                <a:latin typeface="Segoe"/>
                <a:ea typeface="ＭＳ ゴシック"/>
              </a:rPr>
            </a:br>
            <a:r>
              <a:rPr lang="en-US" sz="2000" b="1" i="1" u="none" strike="noStrike" baseline="0" smtClean="0">
                <a:solidFill>
                  <a:prstClr val="black"/>
                </a:solidFill>
                <a:latin typeface="Segoe"/>
                <a:ea typeface="ＭＳ ゴシック"/>
              </a:rPr>
              <a:t>Traveling by </a:t>
            </a:r>
            <a:br>
              <a:rPr lang="en-US" sz="2000" b="1" i="1" u="none" strike="noStrike" baseline="0" smtClean="0">
                <a:solidFill>
                  <a:prstClr val="black"/>
                </a:solidFill>
                <a:latin typeface="Segoe"/>
                <a:ea typeface="ＭＳ ゴシック"/>
              </a:rPr>
            </a:br>
            <a:r>
              <a:rPr lang="en-US" sz="2000" b="1" i="1" u="none" strike="noStrike" baseline="0" smtClean="0">
                <a:solidFill>
                  <a:prstClr val="black"/>
                </a:solidFill>
                <a:latin typeface="Segoe"/>
                <a:ea typeface="ＭＳ ゴシック"/>
              </a:rPr>
              <a:t>Airplane</a:t>
            </a:r>
            <a:r>
              <a:rPr lang="en-US" sz="2000" b="0" i="0" u="none" strike="noStrike" baseline="0" smtClean="0">
                <a:solidFill>
                  <a:srgbClr val="000000"/>
                </a:solidFill>
                <a:latin typeface="Segoe"/>
                <a:ea typeface="ＭＳ ゴシック"/>
              </a:rPr>
              <a:t> (right).</a:t>
            </a:r>
          </a:p>
          <a:p>
            <a:pPr lvl="1" rtl="0">
              <a:buAutoNum type="arabicPeriod" startAt="7"/>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Insert</a:t>
            </a:r>
            <a:r>
              <a:rPr lang="en-US" sz="2000" b="0" i="0" u="none" strike="noStrike" baseline="0" smtClean="0">
                <a:solidFill>
                  <a:srgbClr val="000000"/>
                </a:solidFill>
                <a:latin typeface="Times New Roman"/>
                <a:ea typeface="ＭＳ ゴシック"/>
              </a:rPr>
              <a:t>.</a:t>
            </a:r>
            <a:r>
              <a:rPr lang="en-US" sz="2000" b="0" i="0" u="none" strike="noStrike" baseline="0" smtClean="0">
                <a:solidFill>
                  <a:srgbClr val="000000"/>
                </a:solidFill>
                <a:latin typeface="Segoe"/>
                <a:ea typeface="ＭＳ ゴシック"/>
              </a:rPr>
              <a:t>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picture appears in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document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cursor location,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the </a:t>
            </a:r>
            <a:r>
              <a:rPr lang="en-US" sz="2000" b="0" i="1" u="none" strike="noStrike" baseline="0" smtClean="0">
                <a:solidFill>
                  <a:srgbClr val="000000"/>
                </a:solidFill>
                <a:latin typeface="Segoe"/>
                <a:ea typeface="ＭＳ ゴシック"/>
              </a:rPr>
              <a:t>Format</a:t>
            </a:r>
            <a:r>
              <a:rPr lang="en-US" sz="2000" b="0" i="0" u="none" strike="noStrike" baseline="0" smtClean="0">
                <a:solidFill>
                  <a:srgbClr val="000000"/>
                </a:solidFill>
                <a:latin typeface="Segoe"/>
                <a:ea typeface="ＭＳ ゴシック"/>
              </a:rPr>
              <a:t> tab</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 opens with the </a:t>
            </a:r>
            <a:r>
              <a:rPr lang="en-US" sz="2000" b="0" i="1" u="none" strike="noStrike" baseline="0" smtClean="0">
                <a:solidFill>
                  <a:srgbClr val="000000"/>
                </a:solidFill>
                <a:latin typeface="Segoe"/>
                <a:ea typeface="ＭＳ ゴシック"/>
              </a:rPr>
              <a:t>Picture Tools</a:t>
            </a:r>
            <a:r>
              <a:rPr lang="en-US" sz="2000" b="0" i="0" u="none" strike="noStrike" baseline="0" smtClean="0">
                <a:solidFill>
                  <a:srgbClr val="000000"/>
                </a:solidFill>
                <a:latin typeface="Segoe"/>
                <a:ea typeface="ＭＳ ゴシック"/>
              </a:rPr>
              <a:t> command groups.</a:t>
            </a:r>
          </a:p>
          <a:p>
            <a:pPr lvl="1" rtl="0">
              <a:lnSpc>
                <a:spcPct val="90000"/>
              </a:lnSpc>
              <a:buAutoNum type="arabicPeriod" startAt="7"/>
            </a:pPr>
            <a:r>
              <a:rPr lang="en-US" sz="200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SAVE</a:t>
            </a:r>
            <a:r>
              <a:rPr lang="en-US" sz="2000" b="0" i="0" u="none" strike="noStrike" baseline="0" smtClean="0">
                <a:solidFill>
                  <a:srgbClr val="000000"/>
                </a:solidFill>
                <a:latin typeface="Segoe"/>
                <a:ea typeface="ＭＳ ゴシック"/>
              </a:rPr>
              <a:t> the document as </a:t>
            </a:r>
            <a:r>
              <a:rPr lang="en-US" sz="2000" b="1" i="1" u="none" strike="noStrike" baseline="0" smtClean="0">
                <a:solidFill>
                  <a:prstClr val="black"/>
                </a:solidFill>
                <a:latin typeface="Segoe"/>
                <a:ea typeface="ＭＳ ゴシック"/>
              </a:rPr>
              <a:t>Family Vacation</a:t>
            </a:r>
            <a:r>
              <a:rPr lang="en-US" sz="2000" b="0" i="0" u="none" strike="noStrike" baseline="0" smtClean="0">
                <a:solidFill>
                  <a:srgbClr val="000000"/>
                </a:solidFill>
                <a:latin typeface="Segoe"/>
                <a:ea typeface="ＭＳ ゴシック"/>
              </a:rPr>
              <a:t> in the lesson folder on your flash drive.</a:t>
            </a:r>
          </a:p>
          <a:p>
            <a:pPr lvl="0" rtl="0">
              <a:lnSpc>
                <a:spcPct val="90000"/>
              </a:lnSpc>
            </a:pPr>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8" name="Picture 7" descr="0803.png"/>
          <p:cNvPicPr>
            <a:picLocks noChangeAspect="1"/>
          </p:cNvPicPr>
          <p:nvPr/>
        </p:nvPicPr>
        <p:blipFill rotWithShape="1">
          <a:blip r:embed="rId3">
            <a:extLst>
              <a:ext uri="{28A0092B-C50C-407E-A947-70E740481C1C}">
                <a14:useLocalDpi xmlns:a14="http://schemas.microsoft.com/office/drawing/2010/main" val="0"/>
              </a:ext>
            </a:extLst>
          </a:blip>
          <a:srcRect r="2461"/>
          <a:stretch/>
        </p:blipFill>
        <p:spPr>
          <a:xfrm>
            <a:off x="3733800" y="1524000"/>
            <a:ext cx="5037667" cy="3275733"/>
          </a:xfrm>
          <a:prstGeom prst="rect">
            <a:avLst/>
          </a:prstGeom>
        </p:spPr>
      </p:pic>
    </p:spTree>
    <p:extLst>
      <p:ext uri="{BB962C8B-B14F-4D97-AF65-F5344CB8AC3E}">
        <p14:creationId xmlns:p14="http://schemas.microsoft.com/office/powerpoint/2010/main" val="3224195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Shapes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a:t>
            </a:r>
            <a:r>
              <a:rPr lang="en-US" b="1" i="1" u="none" strike="noStrike" baseline="0" smtClean="0">
                <a:latin typeface="Segoe"/>
                <a:ea typeface="ＭＳ ゴシック"/>
              </a:rPr>
              <a:t>Travel</a:t>
            </a:r>
            <a:r>
              <a:rPr lang="en-US" b="1" i="0" u="none" strike="noStrike" baseline="0" smtClean="0">
                <a:latin typeface="Segoe"/>
                <a:ea typeface="ＭＳ ゴシック"/>
              </a:rPr>
              <a:t> </a:t>
            </a:r>
            <a:r>
              <a:rPr lang="en-US" b="0" i="0" u="none" strike="noStrike" baseline="0" smtClean="0">
                <a:latin typeface="Segoe"/>
                <a:ea typeface="ＭＳ ゴシック"/>
              </a:rPr>
              <a:t>from the data files for this lesson.</a:t>
            </a:r>
          </a:p>
          <a:p>
            <a:pPr lvl="1" rtl="0"/>
            <a:r>
              <a:rPr lang="en-US" b="0" i="0" u="none" strike="noStrike" baseline="0" smtClean="0">
                <a:solidFill>
                  <a:prstClr val="black"/>
                </a:solidFill>
                <a:latin typeface="Segoe"/>
                <a:ea typeface="ＭＳ ゴシック"/>
              </a:rPr>
              <a:t>On the View tab, change the view to 100%.</a:t>
            </a:r>
          </a:p>
          <a:p>
            <a:pPr lvl="1" rtl="0"/>
            <a:r>
              <a:rPr lang="en-US" b="0" i="0" u="none" strike="noStrike" baseline="0" smtClean="0">
                <a:solidFill>
                  <a:prstClr val="black"/>
                </a:solidFill>
                <a:latin typeface="Segoe"/>
                <a:ea typeface="ＭＳ ゴシック"/>
              </a:rPr>
              <a:t>Click the Insert tab then click the </a:t>
            </a:r>
            <a:r>
              <a:rPr lang="en-US" b="1" i="0" u="none" strike="noStrike" baseline="0" smtClean="0">
                <a:solidFill>
                  <a:prstClr val="black"/>
                </a:solidFill>
                <a:latin typeface="Segoe"/>
                <a:ea typeface="ＭＳ ゴシック"/>
              </a:rPr>
              <a:t>Shapes</a:t>
            </a:r>
            <a:r>
              <a:rPr lang="en-US" b="0" i="0" u="none" strike="noStrike" baseline="0" smtClean="0">
                <a:solidFill>
                  <a:prstClr val="black"/>
                </a:solidFill>
                <a:latin typeface="Segoe"/>
                <a:ea typeface="ＭＳ ゴシック"/>
              </a:rPr>
              <a:t> button in the Illustrations group to display the </a:t>
            </a:r>
            <a:r>
              <a:rPr lang="en-US" b="0" i="1" u="none" strike="noStrike" baseline="0" smtClean="0">
                <a:solidFill>
                  <a:prstClr val="black"/>
                </a:solidFill>
                <a:latin typeface="Segoe"/>
                <a:ea typeface="ＭＳ ゴシック"/>
              </a:rPr>
              <a:t>Shapes</a:t>
            </a:r>
            <a:r>
              <a:rPr lang="en-US" b="0" i="0" u="none" strike="noStrike" baseline="0" smtClean="0">
                <a:solidFill>
                  <a:prstClr val="black"/>
                </a:solidFill>
                <a:latin typeface="Segoe"/>
                <a:ea typeface="ＭＳ ゴシック"/>
              </a:rPr>
              <a:t> menu.</a:t>
            </a:r>
          </a:p>
          <a:p>
            <a:pPr lvl="1" rtl="0"/>
            <a:r>
              <a:rPr lang="en-US" b="0" i="0" u="none" strike="noStrike" baseline="0" smtClean="0">
                <a:solidFill>
                  <a:prstClr val="black"/>
                </a:solidFill>
                <a:latin typeface="Segoe"/>
                <a:ea typeface="ＭＳ ゴシック"/>
              </a:rPr>
              <a:t>In the </a:t>
            </a:r>
            <a:r>
              <a:rPr lang="en-US" b="0" i="1" u="none" strike="noStrike" baseline="0" smtClean="0">
                <a:solidFill>
                  <a:prstClr val="black"/>
                </a:solidFill>
                <a:latin typeface="Segoe"/>
                <a:ea typeface="ＭＳ ゴシック"/>
              </a:rPr>
              <a:t>Block Arrows</a:t>
            </a:r>
            <a:r>
              <a:rPr lang="en-US" b="0" i="0" u="none" strike="noStrike" baseline="0" smtClean="0">
                <a:solidFill>
                  <a:prstClr val="black"/>
                </a:solidFill>
                <a:latin typeface="Segoe"/>
                <a:ea typeface="ＭＳ ゴシック"/>
              </a:rPr>
              <a:t> section, click the </a:t>
            </a:r>
            <a:r>
              <a:rPr lang="en-US" b="1" i="0" u="none" strike="noStrike" baseline="0" smtClean="0">
                <a:solidFill>
                  <a:prstClr val="black"/>
                </a:solidFill>
                <a:latin typeface="Segoe"/>
                <a:ea typeface="ＭＳ ゴシック"/>
              </a:rPr>
              <a:t>Curved Down Arrow</a:t>
            </a:r>
            <a:r>
              <a:rPr lang="en-US" b="0" i="0" u="none" strike="noStrike" baseline="0" smtClean="0">
                <a:solidFill>
                  <a:srgbClr val="000000"/>
                </a:solidFill>
                <a:latin typeface="Segoe"/>
                <a:ea typeface="ＭＳ ゴシック"/>
              </a:rPr>
              <a:t> shape. The insertion point turns into a crosshair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3308215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Shapes</a:t>
            </a:r>
          </a:p>
        </p:txBody>
      </p:sp>
      <p:sp>
        <p:nvSpPr>
          <p:cNvPr id="3" name="Text Placeholder 2"/>
          <p:cNvSpPr>
            <a:spLocks noGrp="1"/>
          </p:cNvSpPr>
          <p:nvPr>
            <p:ph type="body" idx="1"/>
          </p:nvPr>
        </p:nvSpPr>
        <p:spPr/>
        <p:txBody>
          <a:bodyPr/>
          <a:lstStyle/>
          <a:p>
            <a:pPr lvl="1" rtl="0">
              <a:lnSpc>
                <a:spcPct val="90000"/>
              </a:lnSpc>
              <a:buFont typeface="+mj-lt"/>
              <a:buAutoNum type="arabicPeriod" startAt="4"/>
            </a:pPr>
            <a:r>
              <a:rPr lang="en-US" sz="2100" b="0" i="0" u="none" strike="noStrike" baseline="0" smtClean="0">
                <a:solidFill>
                  <a:srgbClr val="000000"/>
                </a:solidFill>
                <a:latin typeface="Segoe"/>
                <a:ea typeface="ＭＳ ゴシック"/>
              </a:rPr>
              <a:t>Place the crosshair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above the female’s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head then click and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drag down towards the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small far island to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create the arrow. If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necessary, you may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need to adjust the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arrow so that is closely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matches the figure</a:t>
            </a:r>
            <a:r>
              <a:rPr lang="en-US" sz="2100" b="0" i="0" u="none" strike="noStrike" smtClean="0">
                <a:solidFill>
                  <a:srgbClr val="000000"/>
                </a:solidFill>
                <a:latin typeface="Segoe"/>
                <a:ea typeface="ＭＳ ゴシック"/>
              </a:rPr>
              <a:t> at </a:t>
            </a:r>
            <a:br>
              <a:rPr lang="en-US" sz="2100" b="0" i="0" u="none" strike="noStrike" smtClean="0">
                <a:solidFill>
                  <a:srgbClr val="000000"/>
                </a:solidFill>
                <a:latin typeface="Segoe"/>
                <a:ea typeface="ＭＳ ゴシック"/>
              </a:rPr>
            </a:br>
            <a:r>
              <a:rPr lang="en-US" sz="2100" b="0" i="0" u="none" strike="noStrike" smtClean="0">
                <a:solidFill>
                  <a:srgbClr val="000000"/>
                </a:solidFill>
                <a:latin typeface="Segoe"/>
                <a:ea typeface="ＭＳ ゴシック"/>
              </a:rPr>
              <a:t>right</a:t>
            </a:r>
            <a:r>
              <a:rPr lang="en-US" sz="2100" b="0" i="0" u="none" strike="noStrike" baseline="0" smtClean="0">
                <a:solidFill>
                  <a:srgbClr val="000000"/>
                </a:solidFill>
                <a:latin typeface="Segoe"/>
                <a:ea typeface="ＭＳ ゴシック"/>
              </a:rPr>
              <a:t>.</a:t>
            </a:r>
          </a:p>
          <a:p>
            <a:pPr lvl="1" rtl="0">
              <a:lnSpc>
                <a:spcPct val="90000"/>
              </a:lnSpc>
              <a:buAutoNum type="arabicPeriod" startAt="4"/>
            </a:pPr>
            <a:r>
              <a:rPr lang="en-US" sz="2100" b="0" i="0" u="none" strike="noStrike" baseline="0" smtClean="0">
                <a:solidFill>
                  <a:srgbClr val="000000"/>
                </a:solidFill>
                <a:latin typeface="Segoe"/>
                <a:ea typeface="ＭＳ ゴシック"/>
              </a:rPr>
              <a:t>The color of the arrow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is another shade of blue and so you want the arrow to stand out. With the arrow still selected, the next step is to change the arrow to a lighter color to make it more visible.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pic>
        <p:nvPicPr>
          <p:cNvPr id="7" name="Picture 6" descr="08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591734"/>
            <a:ext cx="4572478" cy="3274484"/>
          </a:xfrm>
          <a:prstGeom prst="rect">
            <a:avLst/>
          </a:prstGeom>
        </p:spPr>
      </p:pic>
    </p:spTree>
    <p:extLst>
      <p:ext uri="{BB962C8B-B14F-4D97-AF65-F5344CB8AC3E}">
        <p14:creationId xmlns:p14="http://schemas.microsoft.com/office/powerpoint/2010/main" val="284023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Shapes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th</a:t>
            </a:r>
            <a:r>
              <a:rPr lang="en-US" b="0" i="0" u="none" strike="noStrike" baseline="0" smtClean="0">
                <a:solidFill>
                  <a:prstClr val="black"/>
                </a:solidFill>
                <a:latin typeface="Segoe"/>
                <a:ea typeface="ＭＳ ゴシック"/>
              </a:rPr>
              <a:t>e Shape Fill button to open the menu then select </a:t>
            </a:r>
            <a:r>
              <a:rPr lang="en-US" b="0" i="1" u="none" strike="noStrike" baseline="0" smtClean="0">
                <a:solidFill>
                  <a:prstClr val="black"/>
                </a:solidFill>
                <a:latin typeface="Segoe"/>
                <a:ea typeface="ＭＳ ゴシック"/>
              </a:rPr>
              <a:t>yellow</a:t>
            </a:r>
            <a:r>
              <a:rPr lang="en-US" b="0" i="0" u="none" strike="noStrike" baseline="0" smtClean="0">
                <a:solidFill>
                  <a:prstClr val="black"/>
                </a:solidFill>
                <a:latin typeface="Segoe"/>
                <a:ea typeface="ＭＳ ゴシック"/>
              </a:rPr>
              <a:t>. The yellow fill is a good choice.</a:t>
            </a:r>
          </a:p>
          <a:p>
            <a:pPr lvl="1" rtl="0">
              <a:buAutoNum type="arabicPeriod" startAt="6"/>
            </a:pPr>
            <a:r>
              <a:rPr lang="en-US" b="0" i="0" u="none" strike="noStrike" baseline="0" smtClean="0">
                <a:solidFill>
                  <a:prstClr val="black"/>
                </a:solidFill>
                <a:latin typeface="Segoe"/>
                <a:ea typeface="ＭＳ ゴシック"/>
              </a:rPr>
              <a:t>Resize the height to 0.6” and width to 1.64”. You can resize from the </a:t>
            </a:r>
            <a:r>
              <a:rPr lang="en-US" b="0" i="1" u="none" strike="noStrike" baseline="0" smtClean="0">
                <a:solidFill>
                  <a:prstClr val="black"/>
                </a:solidFill>
                <a:latin typeface="Segoe"/>
                <a:ea typeface="ＭＳ ゴシック"/>
              </a:rPr>
              <a:t>Size</a:t>
            </a:r>
            <a:r>
              <a:rPr lang="en-US" b="0" i="0" u="none" strike="noStrike" baseline="0" smtClean="0">
                <a:solidFill>
                  <a:prstClr val="black"/>
                </a:solidFill>
                <a:latin typeface="Segoe"/>
                <a:ea typeface="ＭＳ ゴシック"/>
              </a:rPr>
              <a:t> group or open the </a:t>
            </a:r>
            <a:r>
              <a:rPr lang="en-US" b="0" i="1" u="none" strike="noStrike" baseline="0" smtClean="0">
                <a:solidFill>
                  <a:prstClr val="black"/>
                </a:solidFill>
                <a:latin typeface="Segoe"/>
                <a:ea typeface="ＭＳ ゴシック"/>
              </a:rPr>
              <a:t>Layout </a:t>
            </a:r>
            <a:r>
              <a:rPr lang="en-US" b="0" i="0" u="none" strike="noStrike" baseline="0" smtClean="0">
                <a:solidFill>
                  <a:prstClr val="black"/>
                </a:solidFill>
                <a:latin typeface="Segoe"/>
                <a:ea typeface="ＭＳ ゴシック"/>
              </a:rPr>
              <a:t>dialog box. Some adjustment may be needed to move the arrow.</a:t>
            </a:r>
          </a:p>
          <a:p>
            <a:pPr lvl="1" rtl="0">
              <a:buAutoNum type="arabicPeriod" startAt="6"/>
            </a:pPr>
            <a:r>
              <a:rPr lang="en-US" b="0" i="0" u="none" strike="noStrike" baseline="0" smtClean="0">
                <a:solidFill>
                  <a:prstClr val="black"/>
                </a:solidFill>
                <a:latin typeface="Segoe"/>
                <a:ea typeface="ＭＳ ゴシック"/>
              </a:rPr>
              <a:t>Another change that you would like to make is increasing the weight of the outline and adding color to the outline.</a:t>
            </a:r>
          </a:p>
          <a:p>
            <a:pPr lvl="1" rtl="0">
              <a:buAutoNum type="arabicPeriod" startAt="6"/>
            </a:pPr>
            <a:r>
              <a:rPr lang="en-US" b="0" i="0" u="none" strike="noStrike" baseline="0" smtClean="0">
                <a:solidFill>
                  <a:prstClr val="black"/>
                </a:solidFill>
                <a:latin typeface="Segoe"/>
                <a:ea typeface="ＭＳ ゴシック"/>
              </a:rPr>
              <a:t>Click the </a:t>
            </a:r>
            <a:r>
              <a:rPr lang="en-US" b="0" i="1" u="none" strike="noStrike" baseline="0" smtClean="0">
                <a:solidFill>
                  <a:prstClr val="black"/>
                </a:solidFill>
                <a:latin typeface="Segoe"/>
                <a:ea typeface="ＭＳ ゴシック"/>
              </a:rPr>
              <a:t>Shape Outline</a:t>
            </a: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drop down arrow </a:t>
            </a:r>
            <a:r>
              <a:rPr lang="en-US" b="0" i="0" u="none" strike="noStrike" baseline="0" smtClean="0">
                <a:solidFill>
                  <a:prstClr val="black"/>
                </a:solidFill>
                <a:latin typeface="Segoe"/>
                <a:ea typeface="ＭＳ ゴシック"/>
              </a:rPr>
              <a:t>to open the menu. 	Select </a:t>
            </a:r>
            <a:r>
              <a:rPr lang="en-US" b="0" i="1" u="none" strike="noStrike" baseline="0" smtClean="0">
                <a:solidFill>
                  <a:prstClr val="black"/>
                </a:solidFill>
                <a:latin typeface="Segoe"/>
                <a:ea typeface="ＭＳ ゴシック"/>
              </a:rPr>
              <a:t>Weight</a:t>
            </a:r>
            <a:r>
              <a:rPr lang="en-US" b="0" i="0" u="none" strike="noStrike" baseline="0" smtClean="0">
                <a:solidFill>
                  <a:prstClr val="black"/>
                </a:solidFill>
                <a:latin typeface="Segoe"/>
                <a:ea typeface="ＭＳ ゴシック"/>
              </a:rPr>
              <a:t> then change the weight of the shape to 1 1/2.</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36782628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Shapes</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solidFill>
                  <a:srgbClr val="000000"/>
                </a:solidFill>
                <a:latin typeface="Segoe"/>
                <a:ea typeface="ＭＳ ゴシック"/>
              </a:rPr>
              <a:t>Click the </a:t>
            </a:r>
            <a:r>
              <a:rPr lang="en-US" b="0" i="1" u="none" strike="noStrike" baseline="0" smtClean="0">
                <a:solidFill>
                  <a:srgbClr val="000000"/>
                </a:solidFill>
                <a:latin typeface="Segoe"/>
                <a:ea typeface="ＭＳ ゴシック"/>
              </a:rPr>
              <a:t>Shape Outline</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drop down arrow </a:t>
            </a:r>
            <a:r>
              <a:rPr lang="en-US" b="0" i="0" u="none" strike="noStrike" baseline="0" smtClean="0">
                <a:solidFill>
                  <a:srgbClr val="000000"/>
                </a:solidFill>
                <a:latin typeface="Segoe"/>
                <a:ea typeface="ＭＳ ゴシック"/>
              </a:rPr>
              <a:t>again. Change the color to </a:t>
            </a:r>
            <a:r>
              <a:rPr lang="en-US" b="0" i="1" u="none" strike="noStrike" baseline="0" smtClean="0">
                <a:solidFill>
                  <a:srgbClr val="000000"/>
                </a:solidFill>
                <a:latin typeface="Segoe"/>
                <a:ea typeface="ＭＳ ゴシック"/>
              </a:rPr>
              <a:t>Light Green</a:t>
            </a:r>
            <a:r>
              <a:rPr lang="en-US" b="0" i="0" u="none" strike="noStrike" baseline="0" smtClean="0">
                <a:solidFill>
                  <a:srgbClr val="000000"/>
                </a:solidFill>
                <a:latin typeface="Segoe"/>
                <a:ea typeface="ＭＳ ゴシック"/>
              </a:rPr>
              <a:t> in the Standard Colors..</a:t>
            </a:r>
          </a:p>
          <a:p>
            <a:pPr lvl="1" rtl="0">
              <a:buAutoNum type="arabicPeriod" startAt="10"/>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 </a:t>
            </a:r>
            <a:r>
              <a:rPr lang="en-US" b="0" i="0" u="none" strike="noStrike" baseline="0" smtClean="0">
                <a:solidFill>
                  <a:srgbClr val="000000"/>
                </a:solidFill>
                <a:latin typeface="Segoe"/>
                <a:ea typeface="ＭＳ ゴシック"/>
              </a:rPr>
              <a:t>the document as </a:t>
            </a:r>
            <a:r>
              <a:rPr lang="en-US" b="1" i="1" u="none" strike="noStrike" baseline="0" smtClean="0">
                <a:solidFill>
                  <a:prstClr val="black"/>
                </a:solidFill>
                <a:latin typeface="Segoe"/>
                <a:ea typeface="ＭＳ ゴシック"/>
              </a:rPr>
              <a:t>Travel Outing</a:t>
            </a:r>
            <a:r>
              <a:rPr lang="en-US" b="0" i="0" u="none" strike="noStrike" baseline="0" smtClean="0">
                <a:solidFill>
                  <a:srgbClr val="000000"/>
                </a:solidFill>
                <a:latin typeface="Segoe"/>
                <a:ea typeface="ＭＳ ゴシック"/>
              </a:rPr>
              <a:t> in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lesson folder on your flash drive then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4159118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Drawing Canvas and Shapes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a blank document.</a:t>
            </a:r>
          </a:p>
          <a:p>
            <a:pPr lvl="1" rtl="0"/>
            <a:r>
              <a:rPr lang="en-US" b="0" i="0" u="none" strike="noStrike" baseline="0" smtClean="0">
                <a:solidFill>
                  <a:srgbClr val="000000"/>
                </a:solidFill>
                <a:latin typeface="Segoe"/>
                <a:ea typeface="ＭＳ ゴシック"/>
              </a:rPr>
              <a:t>At the top of the document, key </a:t>
            </a:r>
            <a:r>
              <a:rPr lang="en-US" b="1" i="0" u="none" strike="noStrike" baseline="0" smtClean="0">
                <a:solidFill>
                  <a:prstClr val="black"/>
                </a:solidFill>
                <a:latin typeface="Segoe"/>
                <a:ea typeface="ＭＳ ゴシック"/>
              </a:rPr>
              <a:t>Margie’s Travel Agency </a:t>
            </a:r>
            <a:r>
              <a:rPr lang="en-US" b="0" i="0" u="none" strike="noStrike" baseline="0" smtClean="0">
                <a:solidFill>
                  <a:srgbClr val="000000"/>
                </a:solidFill>
                <a:latin typeface="Segoe"/>
                <a:ea typeface="ＭＳ ゴシック"/>
              </a:rPr>
              <a:t>press </a:t>
            </a:r>
            <a:r>
              <a:rPr lang="en-US" b="1" i="0" u="none" strike="noStrike" baseline="0" smtClean="0">
                <a:solidFill>
                  <a:prstClr val="black"/>
                </a:solidFill>
                <a:latin typeface="Segoe"/>
                <a:ea typeface="ＭＳ ゴシック"/>
              </a:rPr>
              <a:t>Shift+Enter</a:t>
            </a:r>
            <a:r>
              <a:rPr lang="en-US" b="0" i="0" u="none" strike="noStrike" baseline="0" smtClean="0">
                <a:solidFill>
                  <a:srgbClr val="000000"/>
                </a:solidFill>
                <a:latin typeface="Segoe"/>
                <a:ea typeface="ＭＳ ゴシック"/>
              </a:rPr>
              <a:t> to insert a line break. Then key </a:t>
            </a:r>
            <a:r>
              <a:rPr lang="en-US" b="1" i="0" u="none" strike="noStrike" baseline="0" smtClean="0">
                <a:solidFill>
                  <a:prstClr val="black"/>
                </a:solidFill>
                <a:latin typeface="Segoe"/>
                <a:ea typeface="ＭＳ ゴシック"/>
              </a:rPr>
              <a:t>Exciting Places to See</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S</a:t>
            </a:r>
            <a:r>
              <a:rPr lang="en-US" b="0" i="0" u="none" strike="noStrike" baseline="0" smtClean="0">
                <a:solidFill>
                  <a:prstClr val="black"/>
                </a:solidFill>
                <a:latin typeface="Segoe"/>
                <a:ea typeface="ＭＳ ゴシック"/>
              </a:rPr>
              <a:t>elect the </a:t>
            </a:r>
            <a:r>
              <a:rPr lang="en-US" b="0" i="1" u="none" strike="noStrike" baseline="0" smtClean="0">
                <a:solidFill>
                  <a:prstClr val="black"/>
                </a:solidFill>
                <a:latin typeface="Segoe"/>
                <a:ea typeface="ＭＳ ゴシック"/>
              </a:rPr>
              <a:t>Margie’s Travel Agency</a:t>
            </a:r>
            <a:r>
              <a:rPr lang="en-US" b="0" i="0" u="none" strike="noStrike" baseline="0" smtClean="0">
                <a:solidFill>
                  <a:prstClr val="black"/>
                </a:solidFill>
                <a:latin typeface="Segoe"/>
                <a:ea typeface="ＭＳ ゴシック"/>
              </a:rPr>
              <a:t> and change the font to Cambria and font size to 36 pt. </a:t>
            </a:r>
          </a:p>
          <a:p>
            <a:pPr lvl="1" rtl="0"/>
            <a:r>
              <a:rPr lang="en-US" b="0" i="0" u="none" strike="noStrike" baseline="0" smtClean="0">
                <a:solidFill>
                  <a:prstClr val="black"/>
                </a:solidFill>
                <a:latin typeface="Segoe"/>
                <a:ea typeface="ＭＳ ゴシック"/>
              </a:rPr>
              <a:t>Select </a:t>
            </a:r>
            <a:r>
              <a:rPr lang="en-US" b="0" i="1" u="none" strike="noStrike" baseline="0" smtClean="0">
                <a:solidFill>
                  <a:prstClr val="black"/>
                </a:solidFill>
                <a:latin typeface="Segoe"/>
                <a:ea typeface="ＭＳ ゴシック"/>
              </a:rPr>
              <a:t>Exciting Places to See</a:t>
            </a:r>
            <a:r>
              <a:rPr lang="en-US" b="0" i="0" u="none" strike="noStrike" baseline="0" smtClean="0">
                <a:solidFill>
                  <a:prstClr val="black"/>
                </a:solidFill>
                <a:latin typeface="Segoe"/>
                <a:ea typeface="ＭＳ ゴシック"/>
              </a:rPr>
              <a:t> then change the font size to 24 pt and </a:t>
            </a:r>
            <a:r>
              <a:rPr lang="en-US" b="0" i="1" u="none" strike="noStrike" baseline="0" smtClean="0">
                <a:solidFill>
                  <a:prstClr val="black"/>
                </a:solidFill>
                <a:latin typeface="Segoe"/>
                <a:ea typeface="ＭＳ ゴシック"/>
              </a:rPr>
              <a:t>center</a:t>
            </a:r>
            <a:r>
              <a:rPr lang="en-US" b="0" i="0" u="none" strike="noStrike" baseline="0" smtClean="0">
                <a:solidFill>
                  <a:prstClr val="black"/>
                </a:solidFill>
                <a:latin typeface="Segoe"/>
                <a:ea typeface="ＭＳ ゴシック"/>
              </a:rPr>
              <a:t>. By using the line break, both headings moved to the center.</a:t>
            </a:r>
          </a:p>
          <a:p>
            <a:pPr lvl="1" rtl="0"/>
            <a:r>
              <a:rPr lang="en-US" b="0" i="0" u="none" strike="noStrike" baseline="0" smtClean="0">
                <a:solidFill>
                  <a:srgbClr val="000000"/>
                </a:solidFill>
                <a:latin typeface="Segoe"/>
                <a:ea typeface="ＭＳ ゴシック"/>
              </a:rPr>
              <a:t>Deselect and press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Segoe"/>
                <a:ea typeface="ＭＳ ゴシック"/>
              </a:rPr>
              <a:t> twice.</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1674920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Drawing Canvas and Shapes</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On the Insert tab, click the </a:t>
            </a:r>
            <a:br>
              <a:rPr lang="en-US" sz="2000" b="0" i="0" u="none" strike="noStrike" baseline="0" smtClean="0">
                <a:solidFill>
                  <a:srgbClr val="000000"/>
                </a:solidFill>
                <a:latin typeface="Segoe"/>
                <a:ea typeface="ＭＳ ゴシック"/>
              </a:rPr>
            </a:br>
            <a:r>
              <a:rPr lang="en-US" sz="2000" b="0" i="0" u="none" strike="noStrike" baseline="0" smtClean="0">
                <a:solidFill>
                  <a:prstClr val="black"/>
                </a:solidFill>
                <a:latin typeface="Segoe"/>
                <a:ea typeface="ＭＳ ゴシック"/>
              </a:rPr>
              <a:t>Shapes but</a:t>
            </a:r>
            <a:r>
              <a:rPr lang="en-US" sz="2000" b="0" i="0" u="none" strike="noStrike" baseline="0" smtClean="0">
                <a:solidFill>
                  <a:srgbClr val="000000"/>
                </a:solidFill>
                <a:latin typeface="Segoe"/>
                <a:ea typeface="ＭＳ ゴシック"/>
              </a:rPr>
              <a:t>ton then click </a:t>
            </a:r>
            <a:br>
              <a:rPr lang="en-US" sz="2000" b="0" i="0" u="none" strike="noStrike" baseline="0" smtClean="0">
                <a:solidFill>
                  <a:srgbClr val="000000"/>
                </a:solidFill>
                <a:latin typeface="Segoe"/>
                <a:ea typeface="ＭＳ ゴシック"/>
              </a:rPr>
            </a:br>
            <a:r>
              <a:rPr lang="en-US" sz="2000" b="1" i="0" u="none" strike="noStrike" baseline="0" smtClean="0">
                <a:solidFill>
                  <a:prstClr val="black"/>
                </a:solidFill>
                <a:latin typeface="Segoe"/>
                <a:ea typeface="ＭＳ ゴシック"/>
              </a:rPr>
              <a:t>New Drawing Canvas</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located at the bottom of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menu. The </a:t>
            </a:r>
            <a:r>
              <a:rPr lang="en-US" sz="2000" b="0" i="1" u="none" strike="noStrike" baseline="0" smtClean="0">
                <a:solidFill>
                  <a:srgbClr val="000000"/>
                </a:solidFill>
                <a:latin typeface="Segoe"/>
                <a:ea typeface="ＭＳ ゴシック"/>
              </a:rPr>
              <a:t>New Drawing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Canvas</a:t>
            </a:r>
            <a:r>
              <a:rPr lang="en-US" sz="2000" b="0" i="0" u="none" strike="noStrike" baseline="0" smtClean="0">
                <a:solidFill>
                  <a:srgbClr val="000000"/>
                </a:solidFill>
                <a:latin typeface="Segoe"/>
                <a:ea typeface="ＭＳ ゴシック"/>
              </a:rPr>
              <a:t> frame appears 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document so does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Drawing Tools Format</a:t>
            </a:r>
            <a:r>
              <a:rPr lang="en-US" sz="2000" b="0" i="0" u="none" strike="noStrike" baseline="0" smtClean="0">
                <a:solidFill>
                  <a:srgbClr val="000000"/>
                </a:solidFill>
                <a:latin typeface="Segoe"/>
                <a:ea typeface="ＭＳ ゴシック"/>
              </a:rPr>
              <a:t> tab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(right).</a:t>
            </a:r>
          </a:p>
          <a:p>
            <a:pPr lvl="1" rtl="0">
              <a:buAutoNum type="arabicPeriod" startAt="5"/>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More</a:t>
            </a:r>
            <a:r>
              <a:rPr lang="en-US" sz="2000" b="0" i="0" u="none" strike="noStrike" baseline="0" smtClean="0">
                <a:solidFill>
                  <a:srgbClr val="000000"/>
                </a:solidFill>
                <a:latin typeface="Segoe"/>
                <a:ea typeface="ＭＳ ゴシック"/>
              </a:rPr>
              <a:t> button in the </a:t>
            </a:r>
            <a:r>
              <a:rPr lang="en-US" sz="2000" b="0" i="1" u="none" strike="noStrike" baseline="0" smtClean="0">
                <a:solidFill>
                  <a:srgbClr val="000000"/>
                </a:solidFill>
                <a:latin typeface="Segoe"/>
                <a:ea typeface="ＭＳ ゴシック"/>
              </a:rPr>
              <a:t>Insert Shape</a:t>
            </a:r>
            <a:r>
              <a:rPr lang="en-US" sz="2000" b="0" i="0" u="none" strike="noStrike" baseline="0" smtClean="0">
                <a:solidFill>
                  <a:srgbClr val="000000"/>
                </a:solidFill>
                <a:latin typeface="Segoe"/>
                <a:ea typeface="ＭＳ ゴシック"/>
              </a:rPr>
              <a:t> group to open the Shape menu; then select </a:t>
            </a:r>
            <a:r>
              <a:rPr lang="en-US" sz="2000" b="0" i="1" u="none" strike="noStrike" baseline="0" smtClean="0">
                <a:solidFill>
                  <a:srgbClr val="000000"/>
                </a:solidFill>
                <a:latin typeface="Segoe"/>
                <a:ea typeface="ＭＳ ゴシック"/>
              </a:rPr>
              <a:t>Oval</a:t>
            </a:r>
            <a:r>
              <a:rPr lang="en-US" sz="2000" b="0" i="0" u="none" strike="noStrike" baseline="0" smtClean="0">
                <a:solidFill>
                  <a:srgbClr val="000000"/>
                </a:solidFill>
                <a:latin typeface="Times New Roman"/>
                <a:ea typeface="ＭＳ ゴシック"/>
              </a:rPr>
              <a:t>.</a:t>
            </a:r>
          </a:p>
          <a:p>
            <a:pPr lvl="1">
              <a:buFont typeface="+mj-lt"/>
              <a:buAutoNum type="arabicPeriod" startAt="5"/>
            </a:pPr>
            <a:r>
              <a:rPr lang="en-US" sz="2000">
                <a:solidFill>
                  <a:prstClr val="black"/>
                </a:solidFill>
                <a:latin typeface="Segoe"/>
                <a:ea typeface="ＭＳ ゴシック"/>
              </a:rPr>
              <a:t>Place the crosshair in the left part of the frame of canvas and draw a 1” shape in height and 1.5” wide. When you finish drawing, you can resize in the </a:t>
            </a:r>
            <a:r>
              <a:rPr lang="en-US" sz="2000" i="1">
                <a:solidFill>
                  <a:prstClr val="black"/>
                </a:solidFill>
                <a:latin typeface="Segoe"/>
                <a:ea typeface="ＭＳ ゴシック"/>
              </a:rPr>
              <a:t>Sizing</a:t>
            </a:r>
            <a:r>
              <a:rPr lang="en-US" sz="2000">
                <a:solidFill>
                  <a:prstClr val="black"/>
                </a:solidFill>
                <a:latin typeface="Segoe"/>
                <a:ea typeface="ＭＳ ゴシック"/>
              </a:rPr>
              <a:t> group.</a:t>
            </a:r>
          </a:p>
          <a:p>
            <a:pPr lvl="1" rtl="0">
              <a:buAutoNum type="arabicPeriod" startAt="5"/>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pic>
        <p:nvPicPr>
          <p:cNvPr id="8" name="Picture 7" descr="08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540934"/>
            <a:ext cx="3818467" cy="2789437"/>
          </a:xfrm>
          <a:prstGeom prst="rect">
            <a:avLst/>
          </a:prstGeom>
        </p:spPr>
      </p:pic>
    </p:spTree>
    <p:extLst>
      <p:ext uri="{BB962C8B-B14F-4D97-AF65-F5344CB8AC3E}">
        <p14:creationId xmlns:p14="http://schemas.microsoft.com/office/powerpoint/2010/main" val="483207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Drawing Canvas and Shapes</a:t>
            </a:r>
          </a:p>
        </p:txBody>
      </p:sp>
      <p:sp>
        <p:nvSpPr>
          <p:cNvPr id="3" name="Text Placeholder 2"/>
          <p:cNvSpPr>
            <a:spLocks noGrp="1"/>
          </p:cNvSpPr>
          <p:nvPr>
            <p:ph type="body" idx="1"/>
          </p:nvPr>
        </p:nvSpPr>
        <p:spPr/>
        <p:txBody>
          <a:bodyPr/>
          <a:lstStyle/>
          <a:p>
            <a:pPr lvl="1">
              <a:buFont typeface="+mj-lt"/>
              <a:buAutoNum type="arabicPeriod" startAt="8"/>
            </a:pPr>
            <a:r>
              <a:rPr lang="en-US">
                <a:solidFill>
                  <a:prstClr val="black"/>
                </a:solidFill>
                <a:latin typeface="Segoe"/>
                <a:ea typeface="ＭＳ ゴシック"/>
              </a:rPr>
              <a:t>Click the </a:t>
            </a:r>
            <a:r>
              <a:rPr lang="en-US" b="1">
                <a:solidFill>
                  <a:prstClr val="black"/>
                </a:solidFill>
                <a:latin typeface="Segoe"/>
                <a:ea typeface="ＭＳ ゴシック"/>
              </a:rPr>
              <a:t>More</a:t>
            </a:r>
            <a:r>
              <a:rPr lang="en-US">
                <a:solidFill>
                  <a:prstClr val="black"/>
                </a:solidFill>
                <a:latin typeface="Segoe"/>
                <a:ea typeface="ＭＳ ゴシック"/>
              </a:rPr>
              <a:t> button then select </a:t>
            </a:r>
            <a:r>
              <a:rPr lang="en-US" i="1">
                <a:solidFill>
                  <a:prstClr val="black"/>
                </a:solidFill>
                <a:latin typeface="Segoe"/>
                <a:ea typeface="ＭＳ ゴシック"/>
              </a:rPr>
              <a:t>Trapezoid</a:t>
            </a:r>
            <a:r>
              <a:rPr lang="en-US">
                <a:solidFill>
                  <a:prstClr val="black"/>
                </a:solidFill>
                <a:latin typeface="Segoe"/>
                <a:ea typeface="ＭＳ ゴシック"/>
              </a:rPr>
              <a:t> from the </a:t>
            </a:r>
            <a:r>
              <a:rPr lang="en-US" i="1">
                <a:solidFill>
                  <a:prstClr val="black"/>
                </a:solidFill>
                <a:latin typeface="Segoe"/>
                <a:ea typeface="ＭＳ ゴシック"/>
              </a:rPr>
              <a:t>Basic Shapes</a:t>
            </a:r>
            <a:r>
              <a:rPr lang="en-US">
                <a:solidFill>
                  <a:prstClr val="black"/>
                </a:solidFill>
                <a:latin typeface="Segoe"/>
                <a:ea typeface="ＭＳ ゴシック"/>
              </a:rPr>
              <a:t> group, and draw the shape below the oval. The dimension for the height is 1.96” and the width is 1.96”.</a:t>
            </a:r>
          </a:p>
          <a:p>
            <a:pPr lvl="1" rtl="0">
              <a:buAutoNum type="arabicPeriod" startAt="8"/>
            </a:pPr>
            <a:r>
              <a:rPr lang="en-US" b="0" i="0" u="none" strike="noStrike" baseline="0" smtClean="0">
                <a:solidFill>
                  <a:prstClr val="black"/>
                </a:solidFill>
                <a:latin typeface="Segoe"/>
                <a:ea typeface="ＭＳ ゴシック"/>
              </a:rPr>
              <a:t>Under the same group in the Shapes menu, select </a:t>
            </a:r>
            <a:r>
              <a:rPr lang="en-US" b="0" i="1" u="none" strike="noStrike" baseline="0" smtClean="0">
                <a:solidFill>
                  <a:prstClr val="black"/>
                </a:solidFill>
                <a:latin typeface="Segoe"/>
                <a:ea typeface="ＭＳ ゴシック"/>
              </a:rPr>
              <a:t>Regular Pentagon.</a:t>
            </a:r>
            <a:r>
              <a:rPr lang="en-US" b="0" i="0" u="none" strike="noStrike" baseline="0" smtClean="0">
                <a:solidFill>
                  <a:prstClr val="black"/>
                </a:solidFill>
                <a:latin typeface="Segoe"/>
                <a:ea typeface="ＭＳ ゴシック"/>
              </a:rPr>
              <a:t> Place the cursor on the right side of the canvas opposite the circle. Begin drawing with the dimensions of 1.14” in height and 1.83” wide.</a:t>
            </a:r>
          </a:p>
          <a:p>
            <a:pPr lvl="1" rtl="0">
              <a:buAutoNum type="arabicPeriod" startAt="8"/>
            </a:pPr>
            <a:r>
              <a:rPr lang="en-US" b="0" i="0" u="none" strike="noStrike" baseline="0" smtClean="0">
                <a:solidFill>
                  <a:prstClr val="black"/>
                </a:solidFill>
                <a:latin typeface="Segoe"/>
                <a:ea typeface="ＭＳ ゴシック"/>
              </a:rPr>
              <a:t>Select the </a:t>
            </a:r>
            <a:r>
              <a:rPr lang="en-US" b="0" i="1" u="none" strike="noStrike" baseline="0" smtClean="0">
                <a:solidFill>
                  <a:prstClr val="black"/>
                </a:solidFill>
                <a:latin typeface="Segoe"/>
                <a:ea typeface="ＭＳ ゴシック"/>
              </a:rPr>
              <a:t>Cube</a:t>
            </a:r>
            <a:r>
              <a:rPr lang="en-US" b="0" i="0" u="none" strike="noStrike" baseline="0" smtClean="0">
                <a:solidFill>
                  <a:prstClr val="black"/>
                </a:solidFill>
                <a:latin typeface="Segoe"/>
                <a:ea typeface="ＭＳ ゴシック"/>
              </a:rPr>
              <a:t> shape from the same group in the Shape menu, and place below the </a:t>
            </a:r>
            <a:r>
              <a:rPr lang="en-US" b="0" i="1" u="none" strike="noStrike" baseline="0" smtClean="0">
                <a:solidFill>
                  <a:prstClr val="black"/>
                </a:solidFill>
                <a:latin typeface="Segoe"/>
                <a:ea typeface="ＭＳ ゴシック"/>
              </a:rPr>
              <a:t>Regular Pentagon</a:t>
            </a:r>
            <a:r>
              <a:rPr lang="en-US" b="0" i="0" u="none" strike="noStrike" baseline="0" smtClean="0">
                <a:solidFill>
                  <a:prstClr val="black"/>
                </a:solidFill>
                <a:latin typeface="Segoe"/>
                <a:ea typeface="ＭＳ ゴシック"/>
              </a:rPr>
              <a:t> with the height being positioned at 1.59” and width at 1.61”.</a:t>
            </a:r>
          </a:p>
          <a:p>
            <a:pPr lvl="1" rtl="0">
              <a:buAutoNum type="arabicPeriod" startAt="8"/>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 </a:t>
            </a:r>
            <a:r>
              <a:rPr lang="en-US" b="0" i="0" u="none" strike="noStrike" baseline="0" smtClean="0">
                <a:solidFill>
                  <a:prstClr val="black"/>
                </a:solidFill>
                <a:latin typeface="Segoe"/>
                <a:ea typeface="ＭＳ ゴシック"/>
              </a:rPr>
              <a:t>the document as </a:t>
            </a:r>
            <a:r>
              <a:rPr lang="en-US" b="1" i="1" u="none" strike="noStrike" baseline="0" smtClean="0">
                <a:solidFill>
                  <a:prstClr val="black"/>
                </a:solidFill>
                <a:latin typeface="Segoe"/>
                <a:ea typeface="ＭＳ ゴシック"/>
              </a:rPr>
              <a:t>Margie’s Excursions</a:t>
            </a:r>
            <a:r>
              <a:rPr lang="en-US" b="0" i="0" u="none" strike="noStrike" baseline="0" smtClean="0">
                <a:solidFill>
                  <a:prstClr val="black"/>
                </a:solidFill>
                <a:latin typeface="Segoe"/>
                <a:ea typeface="ＭＳ ゴシック"/>
              </a:rPr>
              <a:t> in the lesson folder on your flash drive then </a:t>
            </a:r>
            <a:r>
              <a:rPr lang="en-US" b="1" i="0" u="none" strike="noStrike" baseline="0" smtClean="0">
                <a:solidFill>
                  <a:prstClr val="black"/>
                </a:solidFill>
                <a:latin typeface="Segoe"/>
                <a:ea typeface="ＭＳ ゴシック"/>
              </a:rPr>
              <a:t>CLOSE</a:t>
            </a:r>
            <a:r>
              <a:rPr lang="en-US" b="0" i="0" u="none" strike="noStrike" baseline="0" smtClean="0">
                <a:solidFill>
                  <a:prstClr val="black"/>
                </a:solidFill>
                <a:latin typeface="Segoe"/>
                <a:ea typeface="ＭＳ ゴシック"/>
              </a:rPr>
              <a:t> the file.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spTree>
    <p:extLst>
      <p:ext uri="{BB962C8B-B14F-4D97-AF65-F5344CB8AC3E}">
        <p14:creationId xmlns:p14="http://schemas.microsoft.com/office/powerpoint/2010/main" val="2385983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Drawing Canvas and Shapes</a:t>
            </a:r>
          </a:p>
        </p:txBody>
      </p:sp>
      <p:sp>
        <p:nvSpPr>
          <p:cNvPr id="3" name="Text Placeholder 2"/>
          <p:cNvSpPr>
            <a:spLocks noGrp="1"/>
          </p:cNvSpPr>
          <p:nvPr>
            <p:ph type="body" idx="1"/>
          </p:nvPr>
        </p:nvSpPr>
        <p:spPr/>
        <p:txBody>
          <a:bodyPr/>
          <a:lstStyle/>
          <a:p>
            <a:pPr lvl="1" rtl="0">
              <a:buFont typeface="+mj-lt"/>
              <a:buAutoNum type="arabicPeriod" startAt="12"/>
            </a:pPr>
            <a:r>
              <a:rPr lang="en-US" sz="2100" b="0" i="0" u="none" strike="noStrike" baseline="0" smtClean="0">
                <a:solidFill>
                  <a:srgbClr val="000000"/>
                </a:solidFill>
                <a:latin typeface="Segoe"/>
                <a:ea typeface="ＭＳ ゴシック"/>
              </a:rPr>
              <a:t>Select both the </a:t>
            </a:r>
            <a:r>
              <a:rPr lang="en-US" sz="2100" b="0" i="1" u="none" strike="noStrike" baseline="0" smtClean="0">
                <a:solidFill>
                  <a:srgbClr val="000000"/>
                </a:solidFill>
                <a:latin typeface="Segoe"/>
                <a:ea typeface="ＭＳ ゴシック"/>
              </a:rPr>
              <a:t>Oval</a:t>
            </a:r>
            <a:r>
              <a:rPr lang="en-US" sz="2100" b="0" i="0" u="none" strike="noStrike" baseline="0" smtClean="0">
                <a:solidFill>
                  <a:srgbClr val="000000"/>
                </a:solidFill>
                <a:latin typeface="Segoe"/>
                <a:ea typeface="ＭＳ ゴシック"/>
              </a:rPr>
              <a:t> and </a:t>
            </a:r>
            <a:r>
              <a:rPr lang="en-US" sz="2100" b="0" i="1" u="none" strike="noStrike" baseline="0" smtClean="0">
                <a:solidFill>
                  <a:srgbClr val="000000"/>
                </a:solidFill>
                <a:latin typeface="Segoe"/>
                <a:ea typeface="ＭＳ ゴシック"/>
              </a:rPr>
              <a:t>Regular Pentagon</a:t>
            </a:r>
            <a:r>
              <a:rPr lang="en-US" sz="2100" b="0" i="0" u="none" strike="noStrike" baseline="0" smtClean="0">
                <a:solidFill>
                  <a:srgbClr val="000000"/>
                </a:solidFill>
                <a:latin typeface="Segoe"/>
                <a:ea typeface="ＭＳ ゴシック"/>
              </a:rPr>
              <a:t> objects. Don’t forget to hold the </a:t>
            </a:r>
            <a:r>
              <a:rPr lang="en-US" sz="2100" b="1" i="0" u="none" strike="noStrike" baseline="0" smtClean="0">
                <a:solidFill>
                  <a:prstClr val="black"/>
                </a:solidFill>
                <a:latin typeface="Segoe"/>
                <a:ea typeface="ＭＳ ゴシック"/>
              </a:rPr>
              <a:t>Shift</a:t>
            </a:r>
            <a:r>
              <a:rPr lang="en-US" sz="2100" b="0" i="0" u="none" strike="noStrike" baseline="0" smtClean="0">
                <a:solidFill>
                  <a:srgbClr val="000000"/>
                </a:solidFill>
                <a:latin typeface="Segoe"/>
                <a:ea typeface="ＭＳ ゴシック"/>
              </a:rPr>
              <a:t> key down when selecting the second object. When objects are selected, the </a:t>
            </a:r>
            <a:r>
              <a:rPr lang="en-US" sz="2100" b="0" i="1" u="none" strike="noStrike" baseline="0" smtClean="0">
                <a:solidFill>
                  <a:srgbClr val="000000"/>
                </a:solidFill>
                <a:latin typeface="Segoe"/>
                <a:ea typeface="ＭＳ ゴシック"/>
              </a:rPr>
              <a:t>Group</a:t>
            </a:r>
            <a:r>
              <a:rPr lang="en-US" sz="2100" b="0" i="0" u="none" strike="noStrike" baseline="0" smtClean="0">
                <a:solidFill>
                  <a:srgbClr val="000000"/>
                </a:solidFill>
                <a:latin typeface="Segoe"/>
                <a:ea typeface="ＭＳ ゴシック"/>
              </a:rPr>
              <a:t> command in the </a:t>
            </a:r>
            <a:r>
              <a:rPr lang="en-US" sz="2100" b="0" i="1" u="none" strike="noStrike" baseline="0" smtClean="0">
                <a:solidFill>
                  <a:srgbClr val="000000"/>
                </a:solidFill>
                <a:latin typeface="Segoe"/>
                <a:ea typeface="ＭＳ ゴシック"/>
              </a:rPr>
              <a:t>Arrange</a:t>
            </a:r>
            <a:r>
              <a:rPr lang="en-US" sz="2100" b="0" i="0" u="none" strike="noStrike" baseline="0" smtClean="0">
                <a:solidFill>
                  <a:srgbClr val="000000"/>
                </a:solidFill>
                <a:latin typeface="Segoe"/>
                <a:ea typeface="ＭＳ ゴシック"/>
              </a:rPr>
              <a:t> group becomes activated.</a:t>
            </a:r>
          </a:p>
          <a:p>
            <a:pPr lvl="1" rtl="0">
              <a:buAutoNum type="arabicPeriod" startAt="12"/>
            </a:pPr>
            <a:r>
              <a:rPr lang="en-US" sz="2100" b="0" i="0" u="none" strike="noStrike" baseline="0" smtClean="0">
                <a:solidFill>
                  <a:srgbClr val="000000"/>
                </a:solidFill>
                <a:latin typeface="Segoe"/>
                <a:ea typeface="ＭＳ ゴシック"/>
              </a:rPr>
              <a:t>Click the </a:t>
            </a:r>
            <a:r>
              <a:rPr lang="en-US" sz="2100" b="1" i="0" u="none" strike="noStrike" baseline="0" smtClean="0">
                <a:solidFill>
                  <a:prstClr val="black"/>
                </a:solidFill>
                <a:latin typeface="Segoe"/>
                <a:ea typeface="ＭＳ ゴシック"/>
              </a:rPr>
              <a:t>drop down arrow </a:t>
            </a:r>
            <a:r>
              <a:rPr lang="en-US" sz="2100" b="0" i="0" u="none" strike="noStrike" baseline="0" smtClean="0">
                <a:solidFill>
                  <a:srgbClr val="000000"/>
                </a:solidFill>
                <a:latin typeface="Segoe"/>
                <a:ea typeface="ＭＳ ゴシック"/>
              </a:rPr>
              <a:t>by </a:t>
            </a:r>
            <a:r>
              <a:rPr lang="en-US" sz="2100" b="0" i="1" u="none" strike="noStrike" baseline="0" smtClean="0">
                <a:solidFill>
                  <a:srgbClr val="000000"/>
                </a:solidFill>
                <a:latin typeface="Segoe"/>
                <a:ea typeface="ＭＳ ゴシック"/>
              </a:rPr>
              <a:t>Group</a:t>
            </a:r>
            <a:r>
              <a:rPr lang="en-US" sz="2100" b="0" i="0" u="none" strike="noStrike" baseline="0" smtClean="0">
                <a:solidFill>
                  <a:srgbClr val="000000"/>
                </a:solidFill>
                <a:latin typeface="Segoe"/>
                <a:ea typeface="ＭＳ ゴシック"/>
              </a:rPr>
              <a:t>; then select Group. The objects are now placed in a border indicating these two are grouped together. Group the remaining two objects.</a:t>
            </a:r>
          </a:p>
          <a:p>
            <a:pPr lvl="1" rtl="0">
              <a:buAutoNum type="arabicPeriod" startAt="12"/>
            </a:pPr>
            <a:r>
              <a:rPr lang="en-US" sz="2100" b="0" i="0" u="none" strike="noStrike" baseline="0" smtClean="0">
                <a:solidFill>
                  <a:srgbClr val="000000"/>
                </a:solidFill>
                <a:latin typeface="Segoe"/>
                <a:ea typeface="ＭＳ ゴシック"/>
              </a:rPr>
              <a:t>Now move the selected group so that it lays over the top of the other group. Notice that both shapes in the group move together.</a:t>
            </a:r>
          </a:p>
          <a:p>
            <a:pPr lvl="1" rtl="0">
              <a:buAutoNum type="arabicPeriod" startAt="12"/>
            </a:pPr>
            <a:r>
              <a:rPr lang="en-US" sz="2100" b="0" i="0" u="none" strike="noStrike" baseline="0" smtClean="0">
                <a:solidFill>
                  <a:srgbClr val="000000"/>
                </a:solidFill>
                <a:latin typeface="Segoe"/>
                <a:ea typeface="ＭＳ ゴシック"/>
              </a:rPr>
              <a:t>In the </a:t>
            </a:r>
            <a:r>
              <a:rPr lang="en-US" sz="2100" b="0" i="1" u="none" strike="noStrike" baseline="0" smtClean="0">
                <a:solidFill>
                  <a:srgbClr val="000000"/>
                </a:solidFill>
                <a:latin typeface="Segoe"/>
                <a:ea typeface="ＭＳ ゴシック"/>
              </a:rPr>
              <a:t>Arrange</a:t>
            </a:r>
            <a:r>
              <a:rPr lang="en-US" sz="2100" b="0" i="0" u="none" strike="noStrike" baseline="0" smtClean="0">
                <a:solidFill>
                  <a:srgbClr val="000000"/>
                </a:solidFill>
                <a:latin typeface="Segoe"/>
                <a:ea typeface="ＭＳ ゴシック"/>
              </a:rPr>
              <a:t> group, there are two more commands that you will use for these objects, these are the </a:t>
            </a:r>
            <a:r>
              <a:rPr lang="en-US" sz="2100" b="0" i="1" u="none" strike="noStrike" baseline="0" smtClean="0">
                <a:solidFill>
                  <a:srgbClr val="000000"/>
                </a:solidFill>
                <a:latin typeface="Segoe"/>
                <a:ea typeface="ＭＳ ゴシック"/>
              </a:rPr>
              <a:t>Bring Forward</a:t>
            </a:r>
            <a:r>
              <a:rPr lang="en-US" sz="2100" b="0" i="0" u="none" strike="noStrike" baseline="0" smtClean="0">
                <a:solidFill>
                  <a:srgbClr val="000000"/>
                </a:solidFill>
                <a:latin typeface="Segoe"/>
                <a:ea typeface="ＭＳ ゴシック"/>
              </a:rPr>
              <a:t> and </a:t>
            </a:r>
            <a:r>
              <a:rPr lang="en-US" sz="2100" b="0" i="1" u="none" strike="noStrike" baseline="0" smtClean="0">
                <a:solidFill>
                  <a:srgbClr val="000000"/>
                </a:solidFill>
                <a:latin typeface="Segoe"/>
                <a:ea typeface="ＭＳ ゴシック"/>
              </a:rPr>
              <a:t>Send</a:t>
            </a:r>
            <a:r>
              <a:rPr lang="en-US" sz="2100" b="0" i="0" u="none" strike="noStrike" baseline="0" smtClean="0">
                <a:solidFill>
                  <a:srgbClr val="000000"/>
                </a:solidFill>
                <a:latin typeface="Segoe"/>
                <a:ea typeface="ＭＳ ゴシック"/>
              </a:rPr>
              <a:t> </a:t>
            </a:r>
            <a:r>
              <a:rPr lang="en-US" sz="2100" b="0" i="1" u="none" strike="noStrike" baseline="0" smtClean="0">
                <a:solidFill>
                  <a:srgbClr val="000000"/>
                </a:solidFill>
                <a:latin typeface="Segoe"/>
                <a:ea typeface="ＭＳ ゴシック"/>
              </a:rPr>
              <a:t>Backward</a:t>
            </a:r>
            <a:r>
              <a:rPr lang="en-US" sz="21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spTree>
    <p:extLst>
      <p:ext uri="{BB962C8B-B14F-4D97-AF65-F5344CB8AC3E}">
        <p14:creationId xmlns:p14="http://schemas.microsoft.com/office/powerpoint/2010/main" val="771496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Drawing Canvas and Shapes</a:t>
            </a:r>
          </a:p>
        </p:txBody>
      </p:sp>
      <p:sp>
        <p:nvSpPr>
          <p:cNvPr id="3" name="Text Placeholder 2"/>
          <p:cNvSpPr>
            <a:spLocks noGrp="1"/>
          </p:cNvSpPr>
          <p:nvPr>
            <p:ph type="body" idx="1"/>
          </p:nvPr>
        </p:nvSpPr>
        <p:spPr/>
        <p:txBody>
          <a:bodyPr/>
          <a:lstStyle/>
          <a:p>
            <a:pPr lvl="1" rtl="0">
              <a:buFont typeface="+mj-lt"/>
              <a:buAutoNum type="arabicPeriod" startAt="16"/>
            </a:pPr>
            <a:r>
              <a:rPr lang="en-US" b="0" i="0" u="none" strike="noStrike" baseline="0" smtClean="0">
                <a:solidFill>
                  <a:prstClr val="black"/>
                </a:solidFill>
                <a:latin typeface="Segoe"/>
                <a:ea typeface="ＭＳ ゴシック"/>
              </a:rPr>
              <a:t>Let’s format the objects with different colors before using the next command. The </a:t>
            </a:r>
            <a:r>
              <a:rPr lang="en-US" b="0" i="1" u="none" strike="noStrike" baseline="0" smtClean="0">
                <a:solidFill>
                  <a:prstClr val="black"/>
                </a:solidFill>
                <a:latin typeface="Segoe"/>
                <a:ea typeface="ＭＳ ゴシック"/>
              </a:rPr>
              <a:t>Trapezoid</a:t>
            </a:r>
            <a:r>
              <a:rPr lang="en-US" b="0" i="0" u="none" strike="noStrike" baseline="0" smtClean="0">
                <a:solidFill>
                  <a:prstClr val="black"/>
                </a:solidFill>
                <a:latin typeface="Segoe"/>
                <a:ea typeface="ＭＳ ゴシック"/>
              </a:rPr>
              <a:t> and </a:t>
            </a:r>
            <a:r>
              <a:rPr lang="en-US" b="0" i="1" u="none" strike="noStrike" baseline="0" smtClean="0">
                <a:solidFill>
                  <a:prstClr val="black"/>
                </a:solidFill>
                <a:latin typeface="Segoe"/>
                <a:ea typeface="ＭＳ ゴシック"/>
              </a:rPr>
              <a:t>Cube</a:t>
            </a:r>
            <a:r>
              <a:rPr lang="en-US" b="0" i="0" u="none" strike="noStrike" baseline="0" smtClean="0">
                <a:solidFill>
                  <a:prstClr val="black"/>
                </a:solidFill>
                <a:latin typeface="Segoe"/>
                <a:ea typeface="ＭＳ ゴシック"/>
              </a:rPr>
              <a:t> group is selected, click the </a:t>
            </a:r>
            <a:r>
              <a:rPr lang="en-US" b="1" i="0" u="none" strike="noStrike" baseline="0" smtClean="0">
                <a:solidFill>
                  <a:prstClr val="black"/>
                </a:solidFill>
                <a:latin typeface="Segoe"/>
                <a:ea typeface="ＭＳ ゴシック"/>
              </a:rPr>
              <a:t>Shape Fill</a:t>
            </a:r>
            <a:r>
              <a:rPr lang="en-US" b="0" i="0" u="none" strike="noStrike" baseline="0" smtClean="0">
                <a:solidFill>
                  <a:prstClr val="black"/>
                </a:solidFill>
                <a:latin typeface="Segoe"/>
                <a:ea typeface="ＭＳ ゴシック"/>
              </a:rPr>
              <a:t> then select Blue, Accent 5, Darker 50%. The objects now have a darker fill color and you think it would look better if the darker color was in the back instead of the front.</a:t>
            </a:r>
          </a:p>
          <a:p>
            <a:pPr lvl="1" rtl="0">
              <a:buAutoNum type="arabicPeriod" startAt="16"/>
            </a:pPr>
            <a:r>
              <a:rPr lang="en-US" b="0" i="0" u="none" strike="noStrike" baseline="0" smtClean="0">
                <a:solidFill>
                  <a:srgbClr val="000000"/>
                </a:solidFill>
                <a:latin typeface="Segoe"/>
                <a:ea typeface="ＭＳ ゴシック"/>
              </a:rPr>
              <a:t>With the objects still selected, select </a:t>
            </a:r>
            <a:r>
              <a:rPr lang="en-US" b="0" i="1" u="none" strike="noStrike" baseline="0" smtClean="0">
                <a:solidFill>
                  <a:srgbClr val="000000"/>
                </a:solidFill>
                <a:latin typeface="Segoe"/>
                <a:ea typeface="ＭＳ ゴシック"/>
              </a:rPr>
              <a:t>Send</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Backward</a:t>
            </a:r>
            <a:r>
              <a:rPr lang="en-US" b="0" i="0" u="none" strike="noStrike" baseline="0" smtClean="0">
                <a:solidFill>
                  <a:srgbClr val="000000"/>
                </a:solidFill>
                <a:latin typeface="Segoe"/>
                <a:ea typeface="ＭＳ ゴシック"/>
              </a:rPr>
              <a:t> in the </a:t>
            </a:r>
            <a:r>
              <a:rPr lang="en-US" b="0" i="1" u="none" strike="noStrike" baseline="0" smtClean="0">
                <a:solidFill>
                  <a:srgbClr val="000000"/>
                </a:solidFill>
                <a:latin typeface="Segoe"/>
                <a:ea typeface="ＭＳ ゴシック"/>
              </a:rPr>
              <a:t>Arrange</a:t>
            </a:r>
            <a:r>
              <a:rPr lang="en-US" b="0" i="0" u="none" strike="noStrike" baseline="0" smtClean="0">
                <a:solidFill>
                  <a:srgbClr val="000000"/>
                </a:solidFill>
                <a:latin typeface="Segoe"/>
                <a:ea typeface="ＭＳ ゴシック"/>
              </a:rPr>
              <a:t> group. The lighter objects are both placed in front of the darker objects.</a:t>
            </a:r>
          </a:p>
          <a:p>
            <a:pPr lvl="1" rtl="0">
              <a:buAutoNum type="arabicPeriod" startAt="16"/>
            </a:pP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Margie’s Excursions Objects</a:t>
            </a:r>
            <a:r>
              <a:rPr lang="en-US" b="0" i="0" u="none" strike="noStrike" baseline="0" smtClean="0">
                <a:solidFill>
                  <a:srgbClr val="000000"/>
                </a:solidFill>
                <a:latin typeface="Segoe"/>
                <a:ea typeface="ＭＳ ゴシック"/>
              </a:rPr>
              <a:t> in the lesson folder on your flash drive then CLOSE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467726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Text and Caption to a Shape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OPEN</a:t>
            </a:r>
            <a:r>
              <a:rPr lang="en-US" sz="2000" b="1" i="1" u="none" strike="noStrike" baseline="0" smtClean="0">
                <a:latin typeface="Segoe"/>
                <a:ea typeface="ＭＳ ゴシック"/>
              </a:rPr>
              <a:t> Margie’s Excursions </a:t>
            </a:r>
            <a:r>
              <a:rPr lang="en-US" sz="2000" b="0" i="0" u="none" strike="noStrike" baseline="0" smtClean="0">
                <a:latin typeface="Segoe"/>
                <a:ea typeface="ＭＳ ゴシック"/>
              </a:rPr>
              <a:t>from the data files for this lesson.</a:t>
            </a:r>
          </a:p>
          <a:p>
            <a:pPr lvl="1" rtl="0"/>
            <a:r>
              <a:rPr lang="en-US" sz="2000" b="0" i="0" u="none" strike="noStrike" baseline="0" smtClean="0">
                <a:solidFill>
                  <a:srgbClr val="000000"/>
                </a:solidFill>
                <a:latin typeface="Segoe"/>
                <a:ea typeface="ＭＳ ゴシック"/>
              </a:rPr>
              <a:t>Select the object then begin typing or use the </a:t>
            </a:r>
            <a:r>
              <a:rPr lang="en-US" sz="2000" b="0" i="1" u="none" strike="noStrike" baseline="0" smtClean="0">
                <a:solidFill>
                  <a:srgbClr val="000000"/>
                </a:solidFill>
                <a:latin typeface="Segoe"/>
                <a:ea typeface="ＭＳ ゴシック"/>
              </a:rPr>
              <a:t>Selection Pane</a:t>
            </a:r>
            <a:r>
              <a:rPr lang="en-US" sz="2000" b="0" i="0" u="none" strike="noStrike" baseline="0" smtClean="0">
                <a:solidFill>
                  <a:srgbClr val="000000"/>
                </a:solidFill>
                <a:latin typeface="Segoe"/>
                <a:ea typeface="ＭＳ ゴシック"/>
              </a:rPr>
              <a:t> to select the object. </a:t>
            </a:r>
            <a:r>
              <a:rPr lang="en-US" sz="2000" b="1" i="0" u="none" strike="noStrike" baseline="0" smtClean="0">
                <a:solidFill>
                  <a:prstClr val="black"/>
                </a:solidFill>
                <a:latin typeface="Segoe"/>
                <a:ea typeface="ＭＳ ゴシック"/>
              </a:rPr>
              <a:t>Cycling</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Oval</a:t>
            </a:r>
            <a:r>
              <a:rPr lang="en-US" sz="2000" b="0" i="0" u="none" strike="noStrike" baseline="0" smtClean="0">
                <a:solidFill>
                  <a:srgbClr val="000000"/>
                </a:solidFill>
                <a:latin typeface="Segoe"/>
                <a:ea typeface="ＭＳ ゴシック"/>
              </a:rPr>
              <a:t>); </a:t>
            </a:r>
            <a:r>
              <a:rPr lang="en-US" sz="2000" b="1" i="0" u="none" strike="noStrike" baseline="0" smtClean="0">
                <a:solidFill>
                  <a:prstClr val="black"/>
                </a:solidFill>
                <a:latin typeface="Segoe"/>
                <a:ea typeface="ＭＳ ゴシック"/>
              </a:rPr>
              <a:t>Exploring the City</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Trapezoid</a:t>
            </a:r>
            <a:r>
              <a:rPr lang="en-US" sz="2000" b="0" i="0" u="none" strike="noStrike" baseline="0" smtClean="0">
                <a:solidFill>
                  <a:srgbClr val="000000"/>
                </a:solidFill>
                <a:latin typeface="Segoe"/>
                <a:ea typeface="ＭＳ ゴシック"/>
              </a:rPr>
              <a:t>); </a:t>
            </a:r>
            <a:r>
              <a:rPr lang="en-US" sz="2000" b="1" i="0" u="none" strike="noStrike" baseline="0" smtClean="0">
                <a:solidFill>
                  <a:prstClr val="black"/>
                </a:solidFill>
                <a:latin typeface="Segoe"/>
                <a:ea typeface="ＭＳ ゴシック"/>
              </a:rPr>
              <a:t>Surfing</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Regular Pentagon</a:t>
            </a:r>
            <a:r>
              <a:rPr lang="en-US" sz="2000" b="0" i="0" u="none" strike="noStrike" baseline="0" smtClean="0">
                <a:solidFill>
                  <a:srgbClr val="000000"/>
                </a:solidFill>
                <a:latin typeface="Segoe"/>
                <a:ea typeface="ＭＳ ゴシック"/>
              </a:rPr>
              <a:t>); and </a:t>
            </a:r>
            <a:r>
              <a:rPr lang="en-US" sz="2000" b="1" i="0" u="none" strike="noStrike" baseline="0" smtClean="0">
                <a:solidFill>
                  <a:prstClr val="black"/>
                </a:solidFill>
                <a:latin typeface="Segoe"/>
                <a:ea typeface="ＭＳ ゴシック"/>
              </a:rPr>
              <a:t>National</a:t>
            </a:r>
            <a:r>
              <a:rPr lang="en-US" sz="2000" b="0" i="0" u="none" strike="noStrike" baseline="0" smtClean="0">
                <a:solidFill>
                  <a:srgbClr val="000000"/>
                </a:solidFill>
                <a:latin typeface="Segoe"/>
                <a:ea typeface="ＭＳ ゴシック"/>
              </a:rPr>
              <a:t> </a:t>
            </a:r>
            <a:r>
              <a:rPr lang="en-US" sz="2000" b="1" i="0" u="none" strike="noStrike" baseline="0" smtClean="0">
                <a:solidFill>
                  <a:prstClr val="black"/>
                </a:solidFill>
                <a:latin typeface="Segoe"/>
                <a:ea typeface="ＭＳ ゴシック"/>
              </a:rPr>
              <a:t>Parks</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Cube).</a:t>
            </a:r>
          </a:p>
          <a:p>
            <a:pPr lvl="1" rtl="0"/>
            <a:r>
              <a:rPr lang="en-US" sz="2000" b="0" i="0" u="none" strike="noStrike" baseline="0" smtClean="0">
                <a:solidFill>
                  <a:srgbClr val="000000"/>
                </a:solidFill>
                <a:latin typeface="Segoe"/>
                <a:ea typeface="ＭＳ ゴシック"/>
              </a:rPr>
              <a:t>After</a:t>
            </a:r>
            <a:r>
              <a:rPr lang="en-US" sz="2000" b="0" i="1" u="none" strike="noStrike" baseline="0" smtClean="0">
                <a:solidFill>
                  <a:srgbClr val="000000"/>
                </a:solidFill>
                <a:latin typeface="Segoe"/>
                <a:ea typeface="ＭＳ ゴシック"/>
              </a:rPr>
              <a:t> </a:t>
            </a:r>
            <a:r>
              <a:rPr lang="en-US" sz="2000" b="0" i="0" u="none" strike="noStrike" baseline="0" smtClean="0">
                <a:solidFill>
                  <a:srgbClr val="000000"/>
                </a:solidFill>
                <a:latin typeface="Segoe"/>
                <a:ea typeface="ＭＳ ゴシック"/>
              </a:rPr>
              <a:t>adding shapes, you can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key text directly on the shape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begin formatting by adding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 font color, changing the font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size, and alignment. Try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match your document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figure at right.</a:t>
            </a:r>
          </a:p>
          <a:p>
            <a:pPr lvl="1" rtl="0"/>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08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819400"/>
            <a:ext cx="3378942" cy="2802467"/>
          </a:xfrm>
          <a:prstGeom prst="rect">
            <a:avLst/>
          </a:prstGeom>
        </p:spPr>
      </p:pic>
    </p:spTree>
    <p:extLst>
      <p:ext uri="{BB962C8B-B14F-4D97-AF65-F5344CB8AC3E}">
        <p14:creationId xmlns:p14="http://schemas.microsoft.com/office/powerpoint/2010/main" val="102136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Crop, Resize, Scale, and Rotate a Picture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you left open from the previous exercise</a:t>
            </a:r>
            <a:r>
              <a:rPr lang="en-US" b="0" i="0" u="none" strike="noStrike" baseline="0" smtClean="0">
                <a:latin typeface="Times New Roman"/>
                <a:ea typeface="ＭＳ ゴシック"/>
              </a:rPr>
              <a:t>.</a:t>
            </a:r>
          </a:p>
          <a:p>
            <a:pPr lvl="1" rtl="0"/>
            <a:r>
              <a:rPr lang="en-US" b="0" i="0" u="none" strike="noStrike" baseline="0" smtClean="0">
                <a:solidFill>
                  <a:srgbClr val="000000"/>
                </a:solidFill>
                <a:latin typeface="Segoe"/>
                <a:ea typeface="ＭＳ ゴシック"/>
              </a:rPr>
              <a:t>Select the picture if necessary and in the </a:t>
            </a:r>
            <a:r>
              <a:rPr lang="en-US" b="0" i="1" u="none" strike="noStrike" baseline="0" smtClean="0">
                <a:solidFill>
                  <a:srgbClr val="000000"/>
                </a:solidFill>
                <a:latin typeface="Segoe"/>
                <a:ea typeface="ＭＳ ゴシック"/>
              </a:rPr>
              <a:t>Size</a:t>
            </a:r>
            <a:r>
              <a:rPr lang="en-US" b="0" i="0" u="none" strike="noStrike" baseline="0" smtClean="0">
                <a:solidFill>
                  <a:srgbClr val="000000"/>
                </a:solidFill>
                <a:latin typeface="Segoe"/>
                <a:ea typeface="ＭＳ ゴシック"/>
              </a:rPr>
              <a:t> group, adjust the height  </a:t>
            </a:r>
            <a:r>
              <a:rPr lang="en-US" b="0" i="0" u="none" strike="noStrike"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by using the arrow keys. Change to </a:t>
            </a:r>
            <a:r>
              <a:rPr lang="en-US" b="1" i="0" u="none" strike="noStrike" baseline="0" smtClean="0">
                <a:solidFill>
                  <a:prstClr val="black"/>
                </a:solidFill>
                <a:latin typeface="Segoe"/>
                <a:ea typeface="ＭＳ ゴシック"/>
              </a:rPr>
              <a:t>4.9</a:t>
            </a:r>
            <a:r>
              <a:rPr lang="en-US" b="0" i="0" u="none" strike="noStrike" baseline="0" smtClean="0">
                <a:solidFill>
                  <a:srgbClr val="000000"/>
                </a:solidFill>
                <a:latin typeface="Segoe"/>
                <a:ea typeface="ＭＳ ゴシック"/>
              </a:rPr>
              <a:t>”. As you increased the height, by default the Lock aspect ratio option is selected, so the width of the image also changes to accommodate the new dimensions.</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sca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2209800"/>
            <a:ext cx="414867" cy="452582"/>
          </a:xfrm>
          <a:prstGeom prst="rect">
            <a:avLst/>
          </a:prstGeom>
        </p:spPr>
      </p:pic>
    </p:spTree>
    <p:extLst>
      <p:ext uri="{BB962C8B-B14F-4D97-AF65-F5344CB8AC3E}">
        <p14:creationId xmlns:p14="http://schemas.microsoft.com/office/powerpoint/2010/main" val="24882901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Text and Caption to a Shape</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prstClr val="black"/>
                </a:solidFill>
                <a:latin typeface="Segoe"/>
                <a:ea typeface="ＭＳ ゴシック"/>
              </a:rPr>
              <a:t>Select all objects and change the font size to the contents in the object to 16 pt and font color to Blue-Gray, Text 2, Darker 50%.</a:t>
            </a:r>
          </a:p>
          <a:p>
            <a:pPr lvl="1" rtl="0">
              <a:buAutoNum type="arabicPeriod" startAt="3"/>
            </a:pPr>
            <a:r>
              <a:rPr lang="en-US" b="0" i="0" u="none" strike="noStrike" baseline="0" smtClean="0">
                <a:solidFill>
                  <a:prstClr val="black"/>
                </a:solidFill>
                <a:latin typeface="Segoe"/>
                <a:ea typeface="ＭＳ ゴシック"/>
              </a:rPr>
              <a:t>Click the </a:t>
            </a:r>
            <a:r>
              <a:rPr lang="en-US" b="1" i="0" u="none" strike="noStrike" baseline="0" smtClean="0">
                <a:solidFill>
                  <a:prstClr val="black"/>
                </a:solidFill>
                <a:latin typeface="Segoe"/>
                <a:ea typeface="ＭＳ ゴシック"/>
              </a:rPr>
              <a:t>References</a:t>
            </a:r>
            <a:r>
              <a:rPr lang="en-US" b="0" i="0" u="none" strike="noStrike" baseline="0" smtClean="0">
                <a:solidFill>
                  <a:prstClr val="black"/>
                </a:solidFill>
                <a:latin typeface="Segoe"/>
                <a:ea typeface="ＭＳ ゴシック"/>
              </a:rPr>
              <a:t> tab t</a:t>
            </a:r>
            <a:r>
              <a:rPr lang="en-US" b="0" i="0" u="none" strike="noStrike" baseline="0" smtClean="0">
                <a:solidFill>
                  <a:srgbClr val="000000"/>
                </a:solidFill>
                <a:latin typeface="Segoe"/>
                <a:ea typeface="ＭＳ ゴシック"/>
              </a:rPr>
              <a:t>hen click </a:t>
            </a:r>
            <a:r>
              <a:rPr lang="en-US" b="1" i="0" u="none" strike="noStrike" baseline="0" smtClean="0">
                <a:solidFill>
                  <a:prstClr val="black"/>
                </a:solidFill>
                <a:latin typeface="Segoe"/>
                <a:ea typeface="ＭＳ ゴシック"/>
              </a:rPr>
              <a:t>Insert</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Caption</a:t>
            </a:r>
            <a:r>
              <a:rPr lang="en-US" b="0" i="0" u="none" strike="noStrike" baseline="0" smtClean="0">
                <a:solidFill>
                  <a:srgbClr val="000000"/>
                </a:solidFill>
                <a:latin typeface="Segoe"/>
                <a:ea typeface="ＭＳ ゴシック"/>
              </a:rPr>
              <a:t> button of the </a:t>
            </a:r>
            <a:r>
              <a:rPr lang="en-US" b="0" i="1" u="none" strike="noStrike" baseline="0" smtClean="0">
                <a:solidFill>
                  <a:srgbClr val="000000"/>
                </a:solidFill>
                <a:latin typeface="Segoe"/>
                <a:ea typeface="ＭＳ ゴシック"/>
              </a:rPr>
              <a:t>Captions</a:t>
            </a:r>
            <a:r>
              <a:rPr lang="en-US" b="0" i="0" u="none" strike="noStrike" baseline="0" smtClean="0">
                <a:solidFill>
                  <a:srgbClr val="000000"/>
                </a:solidFill>
                <a:latin typeface="Segoe"/>
                <a:ea typeface="ＭＳ ゴシック"/>
              </a:rPr>
              <a:t> group to open the dialog box (below). The insertion point is located to the right of </a:t>
            </a:r>
            <a:r>
              <a:rPr lang="en-US" b="0" i="1" u="none" strike="noStrike" baseline="0" smtClean="0">
                <a:solidFill>
                  <a:srgbClr val="000000"/>
                </a:solidFill>
                <a:latin typeface="Segoe"/>
                <a:ea typeface="ＭＳ ゴシック"/>
              </a:rPr>
              <a:t>Figure 1</a:t>
            </a:r>
            <a:r>
              <a:rPr lang="en-US" b="0" i="1" u="none" strike="noStrike" baseline="0" smtClean="0">
                <a:solidFill>
                  <a:srgbClr val="000000"/>
                </a:solidFill>
                <a:latin typeface="Times New Roman"/>
                <a:ea typeface="ＭＳ ゴシック"/>
              </a:rPr>
              <a:t>.</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pic>
        <p:nvPicPr>
          <p:cNvPr id="7" name="Picture 6" descr="08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0934" y="3733800"/>
            <a:ext cx="5012267" cy="2513774"/>
          </a:xfrm>
          <a:prstGeom prst="rect">
            <a:avLst/>
          </a:prstGeom>
        </p:spPr>
      </p:pic>
    </p:spTree>
    <p:extLst>
      <p:ext uri="{BB962C8B-B14F-4D97-AF65-F5344CB8AC3E}">
        <p14:creationId xmlns:p14="http://schemas.microsoft.com/office/powerpoint/2010/main" val="852126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Text and Caption to a Shape</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Press the </a:t>
            </a:r>
            <a:r>
              <a:rPr lang="en-US" sz="2000" b="1" i="0" u="none" strike="noStrike" baseline="0" smtClean="0">
                <a:solidFill>
                  <a:prstClr val="black"/>
                </a:solidFill>
                <a:latin typeface="Segoe"/>
                <a:ea typeface="ＭＳ ゴシック"/>
              </a:rPr>
              <a:t>spacebar</a:t>
            </a:r>
            <a:r>
              <a:rPr lang="en-US" sz="2000" b="0" i="0" u="none" strike="noStrike" baseline="0" smtClean="0">
                <a:solidFill>
                  <a:srgbClr val="000000"/>
                </a:solidFill>
                <a:latin typeface="Segoe"/>
                <a:ea typeface="ＭＳ ゴシック"/>
              </a:rPr>
              <a:t> key once.</a:t>
            </a:r>
          </a:p>
          <a:p>
            <a:pPr lvl="1" rtl="0">
              <a:buAutoNum type="arabicPeriod" startAt="5"/>
            </a:pPr>
            <a:r>
              <a:rPr lang="en-US" sz="2000" b="0" i="0" u="none" strike="noStrike" baseline="0" smtClean="0">
                <a:solidFill>
                  <a:srgbClr val="000000"/>
                </a:solidFill>
                <a:latin typeface="Segoe"/>
                <a:ea typeface="ＭＳ ゴシック"/>
              </a:rPr>
              <a:t>Key </a:t>
            </a:r>
            <a:r>
              <a:rPr lang="en-US" sz="2000" b="1" i="0" u="none" strike="noStrike" baseline="0" smtClean="0">
                <a:solidFill>
                  <a:prstClr val="black"/>
                </a:solidFill>
                <a:latin typeface="Segoe"/>
                <a:ea typeface="ＭＳ ゴシック"/>
              </a:rPr>
              <a:t>Types of</a:t>
            </a:r>
            <a:r>
              <a:rPr lang="en-US" sz="2000" b="0" i="0" u="none" strike="noStrike" baseline="0" smtClean="0">
                <a:solidFill>
                  <a:srgbClr val="000000"/>
                </a:solidFill>
                <a:latin typeface="Segoe"/>
                <a:ea typeface="ＭＳ ゴシック"/>
              </a:rPr>
              <a:t> </a:t>
            </a:r>
            <a:r>
              <a:rPr lang="en-US" sz="2000" b="1" i="0" u="none" strike="noStrike" baseline="0" smtClean="0">
                <a:solidFill>
                  <a:prstClr val="black"/>
                </a:solidFill>
                <a:latin typeface="Segoe"/>
                <a:ea typeface="ＭＳ ゴシック"/>
              </a:rPr>
              <a:t>Excursions</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Word automatically adds a</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 label and will number each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caption automatically. By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default the caption will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appear </a:t>
            </a:r>
            <a:r>
              <a:rPr lang="en-US" sz="2000" b="0" i="1" u="none" strike="noStrike" baseline="0" smtClean="0">
                <a:solidFill>
                  <a:srgbClr val="000000"/>
                </a:solidFill>
                <a:latin typeface="Segoe"/>
                <a:ea typeface="ＭＳ ゴシック"/>
              </a:rPr>
              <a:t>Below selected item</a:t>
            </a:r>
            <a:r>
              <a:rPr lang="en-US" sz="2000" b="0" i="0" u="none" strike="noStrike" baseline="0" smtClean="0">
                <a:solidFill>
                  <a:srgbClr val="000000"/>
                </a:solidFill>
                <a:latin typeface="Segoe"/>
                <a:ea typeface="ＭＳ ゴシック"/>
              </a:rP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 can be changed to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Above selected item</a:t>
            </a:r>
            <a:r>
              <a:rPr lang="en-US" sz="2000" b="0" i="0" u="none" strike="noStrike" baseline="0" smtClean="0">
                <a:solidFill>
                  <a:srgbClr val="000000"/>
                </a:solidFill>
                <a:latin typeface="Times New Roman"/>
                <a:ea typeface="ＭＳ ゴシック"/>
              </a:rPr>
              <a:t>.</a:t>
            </a:r>
          </a:p>
          <a:p>
            <a:pPr lvl="1" rtl="0">
              <a:buAutoNum type="arabicPeriod" startAt="5"/>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Segoe"/>
                <a:ea typeface="ＭＳ ゴシック"/>
              </a:rPr>
              <a:t>. The caption along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with the short description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appears below the objects.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Compare your document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with the figure at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pic>
        <p:nvPicPr>
          <p:cNvPr id="7" name="Picture 6" descr="08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600200"/>
            <a:ext cx="3945466" cy="3852943"/>
          </a:xfrm>
          <a:prstGeom prst="rect">
            <a:avLst/>
          </a:prstGeom>
        </p:spPr>
      </p:pic>
    </p:spTree>
    <p:extLst>
      <p:ext uri="{BB962C8B-B14F-4D97-AF65-F5344CB8AC3E}">
        <p14:creationId xmlns:p14="http://schemas.microsoft.com/office/powerpoint/2010/main" val="4275295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Add Text and Caption to a Shape</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Margie’s Excursions1</a:t>
            </a:r>
            <a:r>
              <a:rPr lang="en-US" b="0" i="0" u="none" strike="noStrike" baseline="0" smtClean="0">
                <a:solidFill>
                  <a:srgbClr val="000000"/>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Word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spTree>
    <p:extLst>
      <p:ext uri="{BB962C8B-B14F-4D97-AF65-F5344CB8AC3E}">
        <p14:creationId xmlns:p14="http://schemas.microsoft.com/office/powerpoint/2010/main" val="1139794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Shapes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Sele</a:t>
            </a:r>
            <a:r>
              <a:rPr lang="en-US" b="0" i="0" u="none" strike="noStrike" baseline="0" smtClean="0">
                <a:solidFill>
                  <a:prstClr val="black"/>
                </a:solidFill>
                <a:latin typeface="Segoe"/>
                <a:ea typeface="ＭＳ ゴシック"/>
              </a:rPr>
              <a:t>ct the </a:t>
            </a:r>
            <a:r>
              <a:rPr lang="en-US" b="0" i="1" u="none" strike="noStrike" baseline="0" smtClean="0">
                <a:solidFill>
                  <a:prstClr val="black"/>
                </a:solidFill>
                <a:latin typeface="Segoe"/>
                <a:ea typeface="ＭＳ ゴシック"/>
              </a:rPr>
              <a:t>oval</a:t>
            </a:r>
            <a:r>
              <a:rPr lang="en-US" b="0" i="0" u="none" strike="noStrike" baseline="0" smtClean="0">
                <a:solidFill>
                  <a:prstClr val="black"/>
                </a:solidFill>
                <a:latin typeface="Segoe"/>
                <a:ea typeface="ＭＳ ゴシック"/>
              </a:rPr>
              <a:t> object then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click the </a:t>
            </a:r>
            <a:r>
              <a:rPr lang="en-US" b="1" i="0" u="none" strike="noStrike" baseline="0" smtClean="0">
                <a:solidFill>
                  <a:prstClr val="black"/>
                </a:solidFill>
                <a:latin typeface="Segoe"/>
                <a:ea typeface="ＭＳ ゴシック"/>
              </a:rPr>
              <a:t>More</a:t>
            </a:r>
            <a:r>
              <a:rPr lang="en-US" b="0" i="0" u="none" strike="noStrike" baseline="0" smtClean="0">
                <a:solidFill>
                  <a:prstClr val="black"/>
                </a:solidFill>
                <a:latin typeface="Segoe"/>
                <a:ea typeface="ＭＳ ゴシック"/>
              </a:rPr>
              <a:t> button in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the </a:t>
            </a:r>
            <a:r>
              <a:rPr lang="en-US" b="0" i="1" u="none" strike="noStrike" baseline="0" smtClean="0">
                <a:solidFill>
                  <a:prstClr val="black"/>
                </a:solidFill>
                <a:latin typeface="Segoe"/>
                <a:ea typeface="ＭＳ ゴシック"/>
              </a:rPr>
              <a:t>Shape Styles </a:t>
            </a:r>
            <a:r>
              <a:rPr lang="en-US" b="0" i="0" u="none" strike="noStrike" baseline="0" smtClean="0">
                <a:solidFill>
                  <a:prstClr val="black"/>
                </a:solidFill>
                <a:latin typeface="Segoe"/>
                <a:ea typeface="ＭＳ ゴシック"/>
              </a:rPr>
              <a:t>group to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display the gallery of pre-</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formatted styles available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for the selected shape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(right).</a:t>
            </a:r>
          </a:p>
          <a:p>
            <a:pPr lvl="1" rtl="0"/>
            <a:r>
              <a:rPr lang="en-US" b="0" i="0" u="none" strike="noStrike" baseline="0" smtClean="0">
                <a:solidFill>
                  <a:prstClr val="black"/>
                </a:solidFill>
                <a:latin typeface="Segoe"/>
                <a:ea typeface="ＭＳ ゴシック"/>
              </a:rPr>
              <a:t>Select the Intense Effect – Blue Accent 5 to apply to the </a:t>
            </a:r>
            <a:r>
              <a:rPr lang="en-US" b="0" i="1" u="none" strike="noStrike" baseline="0" smtClean="0">
                <a:solidFill>
                  <a:prstClr val="black"/>
                </a:solidFill>
                <a:latin typeface="Segoe"/>
                <a:ea typeface="ＭＳ ゴシック"/>
              </a:rPr>
              <a:t>oval</a:t>
            </a:r>
            <a:r>
              <a:rPr lang="en-US" b="0" i="0" u="none" strike="noStrike" baseline="0" smtClean="0">
                <a:solidFill>
                  <a:prstClr val="black"/>
                </a:solidFill>
                <a:latin typeface="Segoe"/>
                <a:ea typeface="ＭＳ ゴシック"/>
              </a:rPr>
              <a:t> object.</a:t>
            </a:r>
          </a:p>
          <a:p>
            <a:pPr lvl="1" rtl="0"/>
            <a:r>
              <a:rPr lang="en-US" b="0" i="0" u="none" strike="noStrike" baseline="0" smtClean="0">
                <a:solidFill>
                  <a:prstClr val="black"/>
                </a:solidFill>
                <a:latin typeface="Segoe"/>
                <a:ea typeface="ＭＳ ゴシック"/>
              </a:rPr>
              <a:t>Select the Trapezoid object then select the Moderate Effect – Gray-50%, Accent 3.</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pic>
        <p:nvPicPr>
          <p:cNvPr id="7" name="Picture 6" descr="08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905000"/>
            <a:ext cx="3657600" cy="2367244"/>
          </a:xfrm>
          <a:prstGeom prst="rect">
            <a:avLst/>
          </a:prstGeom>
        </p:spPr>
      </p:pic>
    </p:spTree>
    <p:extLst>
      <p:ext uri="{BB962C8B-B14F-4D97-AF65-F5344CB8AC3E}">
        <p14:creationId xmlns:p14="http://schemas.microsoft.com/office/powerpoint/2010/main" val="640747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Shapes</a:t>
            </a:r>
          </a:p>
        </p:txBody>
      </p:sp>
      <p:sp>
        <p:nvSpPr>
          <p:cNvPr id="3" name="Text Placeholder 2"/>
          <p:cNvSpPr>
            <a:spLocks noGrp="1"/>
          </p:cNvSpPr>
          <p:nvPr>
            <p:ph type="body" idx="1"/>
          </p:nvPr>
        </p:nvSpPr>
        <p:spPr/>
        <p:txBody>
          <a:bodyPr/>
          <a:lstStyle/>
          <a:p>
            <a:pPr lvl="1" rtl="0">
              <a:buFont typeface="+mj-lt"/>
              <a:buAutoNum type="arabicPeriod" startAt="4"/>
            </a:pPr>
            <a:r>
              <a:rPr lang="en-US" sz="2100" b="0" i="0" u="none" strike="noStrike" baseline="0" smtClean="0">
                <a:solidFill>
                  <a:prstClr val="black"/>
                </a:solidFill>
                <a:latin typeface="Segoe"/>
                <a:ea typeface="ＭＳ ゴシック"/>
              </a:rPr>
              <a:t>Select the Regular Pentagon object; then format with Subtle Effect – Gold, Accent 4.</a:t>
            </a:r>
          </a:p>
          <a:p>
            <a:pPr lvl="1" rtl="0">
              <a:buAutoNum type="arabicPeriod" startAt="4"/>
            </a:pPr>
            <a:r>
              <a:rPr lang="en-US" sz="2100" b="0" i="0" u="none" strike="noStrike" baseline="0" smtClean="0">
                <a:solidFill>
                  <a:prstClr val="black"/>
                </a:solidFill>
                <a:latin typeface="Segoe"/>
                <a:ea typeface="ＭＳ ゴシック"/>
              </a:rPr>
              <a:t>Select the Cube object; then select Colored Fill – Orange, Accent 2.</a:t>
            </a:r>
          </a:p>
          <a:p>
            <a:pPr lvl="1" rtl="0">
              <a:buAutoNum type="arabicPeriod" startAt="4"/>
            </a:pPr>
            <a:r>
              <a:rPr lang="en-US" sz="2100" b="0" i="0" u="none" strike="noStrike" baseline="0" smtClean="0">
                <a:solidFill>
                  <a:prstClr val="black"/>
                </a:solidFill>
                <a:latin typeface="Segoe"/>
                <a:ea typeface="ＭＳ ゴシック"/>
              </a:rPr>
              <a:t>Each of the objects now have a different shape and fill color applied to it. Additional changes can be applied to give the object a more intense shape.</a:t>
            </a:r>
          </a:p>
          <a:p>
            <a:pPr lvl="1" rtl="0">
              <a:buAutoNum type="arabicPeriod" startAt="4"/>
            </a:pPr>
            <a:r>
              <a:rPr lang="en-US" sz="2100" b="0" i="0" u="none" strike="noStrike" baseline="0" smtClean="0">
                <a:solidFill>
                  <a:prstClr val="black"/>
                </a:solidFill>
                <a:latin typeface="Segoe"/>
                <a:ea typeface="ＭＳ ゴシック"/>
              </a:rPr>
              <a:t>Select the Cube object; then click the </a:t>
            </a:r>
            <a:r>
              <a:rPr lang="en-US" sz="2100" b="1" i="0" u="none" strike="noStrike" baseline="0" smtClean="0">
                <a:solidFill>
                  <a:prstClr val="black"/>
                </a:solidFill>
                <a:latin typeface="Segoe"/>
                <a:ea typeface="ＭＳ ゴシック"/>
              </a:rPr>
              <a:t>Shape Outline</a:t>
            </a:r>
            <a:r>
              <a:rPr lang="en-US" sz="2100" b="0" i="0" u="none" strike="noStrike" baseline="0" smtClean="0">
                <a:solidFill>
                  <a:prstClr val="black"/>
                </a:solidFill>
                <a:latin typeface="Segoe"/>
                <a:ea typeface="ＭＳ ゴシック"/>
              </a:rPr>
              <a:t> button. In the Theme Colors section, select </a:t>
            </a:r>
            <a:r>
              <a:rPr lang="en-US" sz="2100" b="1" i="0" u="none" strike="noStrike" baseline="0" smtClean="0">
                <a:solidFill>
                  <a:prstClr val="black"/>
                </a:solidFill>
                <a:latin typeface="Segoe"/>
                <a:ea typeface="ＭＳ ゴシック"/>
              </a:rPr>
              <a:t>Blue-Gray, Text 2, Darker 50%</a:t>
            </a:r>
            <a:r>
              <a:rPr lang="en-US" sz="2100" b="0" i="0" u="none" strike="noStrike" baseline="0" smtClean="0">
                <a:solidFill>
                  <a:srgbClr val="000000"/>
                </a:solidFill>
                <a:latin typeface="Segoe"/>
                <a:ea typeface="ＭＳ ゴシック"/>
              </a:rPr>
              <a:t>. The outline of the border becomes darker.</a:t>
            </a:r>
          </a:p>
          <a:p>
            <a:pPr lvl="1">
              <a:buFont typeface="+mj-lt"/>
              <a:buAutoNum type="arabicPeriod" startAt="4"/>
            </a:pPr>
            <a:r>
              <a:rPr lang="en-US" sz="2100">
                <a:solidFill>
                  <a:srgbClr val="000000"/>
                </a:solidFill>
                <a:latin typeface="Segoe"/>
                <a:ea typeface="ＭＳ ゴシック"/>
              </a:rPr>
              <a:t>Click </a:t>
            </a:r>
            <a:r>
              <a:rPr lang="en-US" sz="2100">
                <a:solidFill>
                  <a:prstClr val="black"/>
                </a:solidFill>
                <a:latin typeface="Segoe"/>
                <a:ea typeface="ＭＳ ゴシック"/>
              </a:rPr>
              <a:t>the </a:t>
            </a:r>
            <a:r>
              <a:rPr lang="en-US" sz="2100" b="1">
                <a:solidFill>
                  <a:prstClr val="black"/>
                </a:solidFill>
                <a:latin typeface="Segoe"/>
                <a:ea typeface="ＭＳ ゴシック"/>
              </a:rPr>
              <a:t>Shape Outline</a:t>
            </a:r>
            <a:r>
              <a:rPr lang="en-US" sz="2100">
                <a:solidFill>
                  <a:prstClr val="black"/>
                </a:solidFill>
                <a:latin typeface="Segoe"/>
                <a:ea typeface="ＭＳ ゴシック"/>
              </a:rPr>
              <a:t> button again, and change the </a:t>
            </a:r>
            <a:r>
              <a:rPr lang="en-US" sz="2100" b="1">
                <a:solidFill>
                  <a:prstClr val="black"/>
                </a:solidFill>
                <a:latin typeface="Segoe"/>
                <a:ea typeface="ＭＳ ゴシック"/>
              </a:rPr>
              <a:t>Weight</a:t>
            </a:r>
            <a:r>
              <a:rPr lang="en-US" sz="2100">
                <a:solidFill>
                  <a:prstClr val="black"/>
                </a:solidFill>
                <a:latin typeface="Segoe"/>
                <a:ea typeface="ＭＳ ゴシック"/>
              </a:rPr>
              <a:t> for the bottom box to </a:t>
            </a:r>
            <a:r>
              <a:rPr lang="en-US" sz="2100" b="1">
                <a:solidFill>
                  <a:prstClr val="black"/>
                </a:solidFill>
                <a:latin typeface="Segoe"/>
                <a:ea typeface="ＭＳ ゴシック"/>
              </a:rPr>
              <a:t>3 pt</a:t>
            </a:r>
            <a:r>
              <a:rPr lang="en-US" sz="2100">
                <a:solidFill>
                  <a:prstClr val="black"/>
                </a:solidFill>
                <a:latin typeface="Segoe"/>
                <a:ea typeface="ＭＳ ゴシック"/>
              </a:rPr>
              <a:t> to change the thickness of the box’s border.</a:t>
            </a:r>
          </a:p>
          <a:p>
            <a:pPr lvl="1" rtl="0">
              <a:buAutoNum type="arabicPeriod" startAt="4"/>
            </a:pPr>
            <a:endParaRPr lang="en-US" sz="21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spTree>
    <p:extLst>
      <p:ext uri="{BB962C8B-B14F-4D97-AF65-F5344CB8AC3E}">
        <p14:creationId xmlns:p14="http://schemas.microsoft.com/office/powerpoint/2010/main" val="8227563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Shapes</a:t>
            </a:r>
          </a:p>
        </p:txBody>
      </p:sp>
      <p:sp>
        <p:nvSpPr>
          <p:cNvPr id="3" name="Text Placeholder 2"/>
          <p:cNvSpPr>
            <a:spLocks noGrp="1"/>
          </p:cNvSpPr>
          <p:nvPr>
            <p:ph type="body" idx="1"/>
          </p:nvPr>
        </p:nvSpPr>
        <p:spPr/>
        <p:txBody>
          <a:bodyPr/>
          <a:lstStyle/>
          <a:p>
            <a:pPr lvl="1" rtl="0">
              <a:buFont typeface="+mj-lt"/>
              <a:buAutoNum type="arabicPeriod" startAt="9"/>
            </a:pPr>
            <a:r>
              <a:rPr lang="en-US" sz="2000" b="0" i="0" u="none" strike="noStrike" baseline="0" smtClean="0">
                <a:solidFill>
                  <a:prstClr val="black"/>
                </a:solidFill>
                <a:latin typeface="Segoe"/>
                <a:ea typeface="ＭＳ ゴシック"/>
              </a:rPr>
              <a:t>Click the </a:t>
            </a:r>
            <a:r>
              <a:rPr lang="en-US" sz="2000" b="1" i="0" u="none" strike="noStrike" baseline="0" smtClean="0">
                <a:solidFill>
                  <a:prstClr val="black"/>
                </a:solidFill>
                <a:latin typeface="Segoe"/>
                <a:ea typeface="ＭＳ ゴシック"/>
              </a:rPr>
              <a:t>Shape Effects</a:t>
            </a:r>
            <a:r>
              <a:rPr lang="en-US" sz="2000" b="0" i="0" u="none" strike="noStrike" baseline="0" smtClean="0">
                <a:solidFill>
                  <a:prstClr val="black"/>
                </a:solidFill>
                <a:latin typeface="Segoe"/>
                <a:ea typeface="ＭＳ ゴシック"/>
              </a:rPr>
              <a:t> button and select Shadow. Then in the </a:t>
            </a:r>
            <a:r>
              <a:rPr lang="en-US" sz="2000" b="0" i="1" u="none" strike="noStrike" baseline="0" smtClean="0">
                <a:solidFill>
                  <a:prstClr val="black"/>
                </a:solidFill>
                <a:latin typeface="Segoe"/>
                <a:ea typeface="ＭＳ ゴシック"/>
              </a:rPr>
              <a:t>Outer</a:t>
            </a:r>
            <a:r>
              <a:rPr lang="en-US" sz="2000" b="0" i="0" u="none" strike="noStrike" baseline="0" smtClean="0">
                <a:solidFill>
                  <a:prstClr val="black"/>
                </a:solidFill>
                <a:latin typeface="Segoe"/>
                <a:ea typeface="ＭＳ ゴシック"/>
              </a:rPr>
              <a:t> group, select the Offset Diagonal Top Right. In the top right of the object, you should see a shadow background.</a:t>
            </a:r>
          </a:p>
          <a:p>
            <a:pPr lvl="1" rtl="0">
              <a:buAutoNum type="arabicPeriod" startAt="9"/>
            </a:pPr>
            <a:r>
              <a:rPr lang="en-US" sz="2000" b="0" i="0" u="none" strike="noStrike" baseline="0" smtClean="0">
                <a:solidFill>
                  <a:prstClr val="black"/>
                </a:solidFill>
                <a:latin typeface="Segoe"/>
                <a:ea typeface="ＭＳ ゴシック"/>
              </a:rPr>
              <a:t>Click the </a:t>
            </a:r>
            <a:r>
              <a:rPr lang="en-US" sz="2000" b="1" i="0" u="none" strike="noStrike" baseline="0" smtClean="0">
                <a:solidFill>
                  <a:prstClr val="black"/>
                </a:solidFill>
                <a:latin typeface="Segoe"/>
                <a:ea typeface="ＭＳ ゴシック"/>
              </a:rPr>
              <a:t>Shape Effects</a:t>
            </a:r>
            <a:r>
              <a:rPr lang="en-US" sz="2000" b="0" i="0" u="none" strike="noStrike" baseline="0" smtClean="0">
                <a:solidFill>
                  <a:prstClr val="black"/>
                </a:solidFill>
                <a:latin typeface="Segoe"/>
                <a:ea typeface="ＭＳ ゴシック"/>
              </a:rPr>
              <a:t> button again and in the </a:t>
            </a:r>
            <a:r>
              <a:rPr lang="en-US" sz="2000" b="0" i="1" u="none" strike="noStrike" baseline="0" smtClean="0">
                <a:solidFill>
                  <a:prstClr val="black"/>
                </a:solidFill>
                <a:latin typeface="Segoe"/>
                <a:ea typeface="ＭＳ ゴシック"/>
              </a:rPr>
              <a:t>3-D Rotation</a:t>
            </a:r>
            <a:r>
              <a:rPr lang="en-US" sz="2000" b="0" i="0" u="none" strike="noStrike" baseline="0" smtClean="0">
                <a:solidFill>
                  <a:prstClr val="black"/>
                </a:solidFill>
                <a:latin typeface="Segoe"/>
                <a:ea typeface="ＭＳ ゴシック"/>
              </a:rPr>
              <a:t> of the </a:t>
            </a:r>
            <a:r>
              <a:rPr lang="en-US" sz="2000" b="0" i="1" u="none" strike="noStrike" baseline="0" smtClean="0">
                <a:solidFill>
                  <a:prstClr val="black"/>
                </a:solidFill>
                <a:latin typeface="Segoe"/>
                <a:ea typeface="ＭＳ ゴシック"/>
              </a:rPr>
              <a:t>Perspective</a:t>
            </a:r>
            <a:r>
              <a:rPr lang="en-US" sz="2000" b="0" i="0" u="none" strike="noStrike" baseline="0" smtClean="0">
                <a:solidFill>
                  <a:prstClr val="black"/>
                </a:solidFill>
                <a:latin typeface="Segoe"/>
                <a:ea typeface="ＭＳ ゴシック"/>
              </a:rPr>
              <a:t> group select Perspective Contrasting Left. The object has rotated to the left.</a:t>
            </a:r>
          </a:p>
          <a:p>
            <a:pPr lvl="1">
              <a:buFont typeface="+mj-lt"/>
              <a:buAutoNum type="arabicPeriod" startAt="11"/>
            </a:pPr>
            <a:r>
              <a:rPr lang="en-US" sz="2000">
                <a:solidFill>
                  <a:srgbClr val="000000"/>
                </a:solidFill>
                <a:latin typeface="Segoe"/>
                <a:ea typeface="ＭＳ ゴシック"/>
              </a:rPr>
              <a:t>You have formatted each of the shapes with a different style (color), but only the cube got an outline and effect.</a:t>
            </a:r>
          </a:p>
          <a:p>
            <a:pPr lvl="1">
              <a:buAutoNum type="arabicPeriod" startAt="11"/>
            </a:pPr>
            <a:r>
              <a:rPr lang="en-US" sz="2000">
                <a:solidFill>
                  <a:srgbClr val="000000"/>
                </a:solidFill>
                <a:latin typeface="Segoe"/>
                <a:ea typeface="ＭＳ ゴシック"/>
              </a:rPr>
              <a:t> </a:t>
            </a:r>
            <a:r>
              <a:rPr lang="en-US" sz="2000" b="1">
                <a:solidFill>
                  <a:srgbClr val="000000"/>
                </a:solidFill>
                <a:latin typeface="Segoe"/>
                <a:ea typeface="ＭＳ ゴシック"/>
              </a:rPr>
              <a:t>SAVE</a:t>
            </a:r>
            <a:r>
              <a:rPr lang="en-US" sz="2000">
                <a:solidFill>
                  <a:srgbClr val="000000"/>
                </a:solidFill>
                <a:latin typeface="Segoe"/>
                <a:ea typeface="ＭＳ ゴシック"/>
              </a:rPr>
              <a:t> the document as </a:t>
            </a:r>
            <a:r>
              <a:rPr lang="en-US" sz="2000" b="1" i="1">
                <a:solidFill>
                  <a:prstClr val="black"/>
                </a:solidFill>
                <a:latin typeface="Segoe"/>
                <a:ea typeface="ＭＳ ゴシック"/>
              </a:rPr>
              <a:t>Margie’s Excursions2</a:t>
            </a:r>
            <a:r>
              <a:rPr lang="en-US" sz="2000">
                <a:solidFill>
                  <a:srgbClr val="000000"/>
                </a:solidFill>
                <a:latin typeface="Segoe"/>
                <a:ea typeface="ＭＳ ゴシック"/>
              </a:rPr>
              <a:t> in your flash drive in the lesson folder.</a:t>
            </a:r>
          </a:p>
          <a:p>
            <a:pPr lvl="1">
              <a:buAutoNum type="arabicPeriod" startAt="11"/>
            </a:pPr>
            <a:r>
              <a:rPr lang="en-US" sz="2000">
                <a:solidFill>
                  <a:srgbClr val="000000"/>
                </a:solidFill>
                <a:latin typeface="Segoe"/>
                <a:ea typeface="ＭＳ ゴシック"/>
              </a:rPr>
              <a:t>Now let’s reposition the shapes so that you determine where the shapes will appear. As you add text to the document the shapes will remain in place on the document.</a:t>
            </a:r>
          </a:p>
          <a:p>
            <a:pPr lvl="1">
              <a:buAutoNum type="arabicPeriod" startAt="11"/>
            </a:pPr>
            <a:r>
              <a:rPr lang="en-US" sz="2000">
                <a:solidFill>
                  <a:srgbClr val="000000"/>
                </a:solidFill>
                <a:latin typeface="Segoe"/>
                <a:ea typeface="ＭＳ ゴシック"/>
              </a:rPr>
              <a:t>Select the Drawing Canvas.</a:t>
            </a:r>
          </a:p>
          <a:p>
            <a:pPr lvl="1" rtl="0">
              <a:buAutoNum type="arabicPeriod" startAt="9"/>
            </a:pPr>
            <a:endParaRPr lang="en-US" sz="2000"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Tree>
    <p:extLst>
      <p:ext uri="{BB962C8B-B14F-4D97-AF65-F5344CB8AC3E}">
        <p14:creationId xmlns:p14="http://schemas.microsoft.com/office/powerpoint/2010/main" val="3635399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Shapes</a:t>
            </a:r>
          </a:p>
        </p:txBody>
      </p:sp>
      <p:sp>
        <p:nvSpPr>
          <p:cNvPr id="3" name="Text Placeholder 2"/>
          <p:cNvSpPr>
            <a:spLocks noGrp="1"/>
          </p:cNvSpPr>
          <p:nvPr>
            <p:ph type="body" idx="1"/>
          </p:nvPr>
        </p:nvSpPr>
        <p:spPr/>
        <p:txBody>
          <a:bodyPr/>
          <a:lstStyle/>
          <a:p>
            <a:pPr lvl="1" rtl="0">
              <a:buFont typeface="+mj-lt"/>
              <a:buAutoNum type="arabicPeriod" startAt="15"/>
            </a:pPr>
            <a:r>
              <a:rPr lang="en-US" b="0" i="0" u="none" strike="noStrike" baseline="0" smtClean="0">
                <a:solidFill>
                  <a:prstClr val="black"/>
                </a:solidFill>
                <a:latin typeface="Segoe"/>
                <a:ea typeface="ＭＳ ゴシック"/>
              </a:rPr>
              <a:t>In the </a:t>
            </a:r>
            <a:r>
              <a:rPr lang="en-US" b="0" i="1" u="none" strike="noStrike" baseline="0" smtClean="0">
                <a:solidFill>
                  <a:prstClr val="black"/>
                </a:solidFill>
                <a:latin typeface="Segoe"/>
                <a:ea typeface="ＭＳ ゴシック"/>
              </a:rPr>
              <a:t>Arrange</a:t>
            </a:r>
            <a:r>
              <a:rPr lang="en-US" b="0" i="0" u="none" strike="noStrike" baseline="0" smtClean="0">
                <a:solidFill>
                  <a:prstClr val="black"/>
                </a:solidFill>
                <a:latin typeface="Segoe"/>
                <a:ea typeface="ＭＳ ゴシック"/>
              </a:rPr>
              <a:t> group on the Drawing Tools Format tab, click the Position button and select Middle Left with Square Text Wrapping</a:t>
            </a:r>
            <a:r>
              <a:rPr lang="en-US" b="0" i="1"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The caption moves above the shapes.</a:t>
            </a:r>
          </a:p>
          <a:p>
            <a:pPr lvl="1" rtl="0">
              <a:buAutoNum type="arabicPeriod" startAt="15"/>
            </a:pPr>
            <a:r>
              <a:rPr lang="en-US" b="0" i="0" u="none" strike="noStrike" baseline="0" smtClean="0">
                <a:solidFill>
                  <a:prstClr val="black"/>
                </a:solidFill>
                <a:latin typeface="Segoe"/>
                <a:ea typeface="ＭＳ ゴシック"/>
              </a:rPr>
              <a:t>For this step, OPEN the </a:t>
            </a:r>
            <a:r>
              <a:rPr lang="en-US" b="1" i="1" u="none" strike="noStrike" baseline="0" smtClean="0">
                <a:solidFill>
                  <a:prstClr val="black"/>
                </a:solidFill>
                <a:latin typeface="Segoe"/>
                <a:ea typeface="ＭＳ ゴシック"/>
              </a:rPr>
              <a:t>Family Vacation8</a:t>
            </a:r>
            <a:r>
              <a:rPr lang="en-US" b="0" i="0" u="none" strike="noStrike" baseline="0" smtClean="0">
                <a:solidFill>
                  <a:prstClr val="black"/>
                </a:solidFill>
                <a:latin typeface="Segoe"/>
                <a:ea typeface="ＭＳ ゴシック"/>
              </a:rPr>
              <a:t> document from the lesson folder. Select the text beginning with “</a:t>
            </a:r>
            <a:r>
              <a:rPr lang="en-US" b="0" i="1" u="none" strike="noStrike" baseline="0" smtClean="0">
                <a:solidFill>
                  <a:prstClr val="black"/>
                </a:solidFill>
                <a:latin typeface="Segoe"/>
                <a:ea typeface="ＭＳ ゴシック"/>
              </a:rPr>
              <a:t>If you are …as a family”</a:t>
            </a:r>
            <a:r>
              <a:rPr lang="en-US" b="0" i="0" u="none" strike="noStrike" baseline="0" smtClean="0">
                <a:solidFill>
                  <a:prstClr val="black"/>
                </a:solidFill>
                <a:latin typeface="Segoe"/>
                <a:ea typeface="ＭＳ ゴシック"/>
              </a:rPr>
              <a:t> then copy and return to the previous document. [Hint: to avoid selecting the picture, do not select the paragraph mark]</a:t>
            </a:r>
          </a:p>
          <a:p>
            <a:pPr lvl="1" rtl="0">
              <a:buAutoNum type="arabicPeriod" startAt="15"/>
            </a:pPr>
            <a:r>
              <a:rPr lang="en-US" b="0" i="0" u="none" strike="noStrike" baseline="0" smtClean="0">
                <a:solidFill>
                  <a:srgbClr val="000000"/>
                </a:solidFill>
                <a:latin typeface="Segoe"/>
                <a:ea typeface="ＭＳ ゴシック"/>
              </a:rPr>
              <a:t>Place the insertion point above the caption then paste. Did you notice that the shapes remained in their position when text was inserted in the 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2864734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Shapes</a:t>
            </a:r>
          </a:p>
        </p:txBody>
      </p:sp>
      <p:sp>
        <p:nvSpPr>
          <p:cNvPr id="3" name="Text Placeholder 2"/>
          <p:cNvSpPr>
            <a:spLocks noGrp="1"/>
          </p:cNvSpPr>
          <p:nvPr>
            <p:ph type="body" idx="1"/>
          </p:nvPr>
        </p:nvSpPr>
        <p:spPr/>
        <p:txBody>
          <a:bodyPr/>
          <a:lstStyle/>
          <a:p>
            <a:pPr lvl="1" rtl="0">
              <a:buFont typeface="+mj-lt"/>
              <a:buAutoNum type="arabicPeriod" startAt="18"/>
            </a:pPr>
            <a:r>
              <a:rPr lang="en-US" b="0" i="0" u="none" strike="noStrike" baseline="0" smtClean="0">
                <a:solidFill>
                  <a:prstClr val="black"/>
                </a:solidFill>
                <a:latin typeface="Segoe"/>
                <a:ea typeface="ＭＳ ゴシック"/>
              </a:rPr>
              <a:t>Reposition the objects so that the document appears better arranged. Select the Position button then select Position – Bottom Right with Square Text Wrapping. </a:t>
            </a:r>
          </a:p>
          <a:p>
            <a:pPr lvl="1" rtl="0">
              <a:buAutoNum type="arabicPeriod" startAt="18"/>
            </a:pPr>
            <a:r>
              <a:rPr lang="en-US" b="0" i="0" u="none" strike="noStrike" baseline="0" smtClean="0">
                <a:solidFill>
                  <a:prstClr val="black"/>
                </a:solidFill>
                <a:latin typeface="Segoe"/>
                <a:ea typeface="ＭＳ ゴシック"/>
              </a:rPr>
              <a:t>Change the document’s view to one-page. The shapes are at the bottom of the page while text is at the top.</a:t>
            </a:r>
          </a:p>
          <a:p>
            <a:pPr lvl="1" rtl="0">
              <a:buAutoNum type="arabicPeriod" startAt="18"/>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Margie’s Excursions3</a:t>
            </a:r>
            <a:r>
              <a:rPr lang="en-US" b="0" i="0" u="none" strike="noStrike" baseline="0" smtClean="0">
                <a:solidFill>
                  <a:prstClr val="black"/>
                </a:solidFill>
                <a:latin typeface="Segoe"/>
                <a:ea typeface="ＭＳ ゴシック"/>
              </a:rPr>
              <a:t> in your flash drive in the lesson folder.</a:t>
            </a:r>
          </a:p>
          <a:p>
            <a:pPr lvl="1" rtl="0">
              <a:buAutoNum type="arabicPeriod" startAt="18"/>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CLOSE</a:t>
            </a:r>
            <a:r>
              <a:rPr lang="en-US" b="0" i="0" u="none" strike="noStrike" baseline="0" smtClean="0">
                <a:solidFill>
                  <a:prstClr val="black"/>
                </a:solidFill>
                <a:latin typeface="Segoe"/>
                <a:ea typeface="ＭＳ ゴシック"/>
              </a:rPr>
              <a:t> the </a:t>
            </a:r>
            <a:r>
              <a:rPr lang="en-US" b="0" i="1" u="none" strike="noStrike" baseline="0" smtClean="0">
                <a:solidFill>
                  <a:prstClr val="black"/>
                </a:solidFill>
                <a:latin typeface="Segoe"/>
                <a:ea typeface="ＭＳ ゴシック"/>
              </a:rPr>
              <a:t>Family Vacation8</a:t>
            </a:r>
            <a:r>
              <a:rPr lang="en-US" b="0" i="0" u="none" strike="noStrike" baseline="0" smtClean="0">
                <a:solidFill>
                  <a:prstClr val="black"/>
                </a:solidFill>
                <a:latin typeface="Segoe"/>
                <a:ea typeface="ＭＳ ゴシック"/>
              </a:rPr>
              <a:t> file.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3400548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Shapes</a:t>
            </a:r>
          </a:p>
        </p:txBody>
      </p:sp>
      <p:sp>
        <p:nvSpPr>
          <p:cNvPr id="3" name="Text Placeholder 2"/>
          <p:cNvSpPr>
            <a:spLocks noGrp="1"/>
          </p:cNvSpPr>
          <p:nvPr>
            <p:ph type="body" idx="1"/>
          </p:nvPr>
        </p:nvSpPr>
        <p:spPr/>
        <p:txBody>
          <a:bodyPr/>
          <a:lstStyle/>
          <a:p>
            <a:pPr lvl="1" rtl="0">
              <a:buFont typeface="+mj-lt"/>
              <a:buAutoNum type="arabicPeriod" startAt="22"/>
            </a:pPr>
            <a:r>
              <a:rPr lang="en-US" sz="2100" u="none" strike="noStrike" baseline="0" smtClean="0">
                <a:solidFill>
                  <a:srgbClr val="000000"/>
                </a:solidFill>
                <a:latin typeface="Segoe"/>
                <a:ea typeface="ＭＳ ゴシック"/>
              </a:rPr>
              <a:t> </a:t>
            </a:r>
            <a:r>
              <a:rPr lang="en-US" sz="2100" b="0" i="1" u="none" strike="noStrike" baseline="0" smtClean="0">
                <a:solidFill>
                  <a:srgbClr val="000000"/>
                </a:solidFill>
                <a:latin typeface="Segoe"/>
                <a:ea typeface="ＭＳ ゴシック"/>
              </a:rPr>
              <a:t>Margie’s Excursions3</a:t>
            </a:r>
            <a:r>
              <a:rPr lang="en-US" sz="2100" b="0" i="0" u="none" strike="noStrike" baseline="0" smtClean="0">
                <a:solidFill>
                  <a:srgbClr val="000000"/>
                </a:solidFill>
                <a:latin typeface="Segoe"/>
                <a:ea typeface="ＭＳ ゴシック"/>
              </a:rPr>
              <a:t> file should still opened. </a:t>
            </a:r>
            <a:r>
              <a:rPr lang="en-US" sz="2100" b="1" i="0" u="none" strike="noStrike" baseline="0" smtClean="0">
                <a:solidFill>
                  <a:prstClr val="black"/>
                </a:solidFill>
                <a:latin typeface="Segoe"/>
                <a:ea typeface="ＭＳ ゴシック"/>
              </a:rPr>
              <a:t>Delete</a:t>
            </a:r>
            <a:r>
              <a:rPr lang="en-US" sz="2100" b="0" i="0" u="none" strike="noStrike" baseline="0" smtClean="0">
                <a:solidFill>
                  <a:srgbClr val="000000"/>
                </a:solidFill>
                <a:latin typeface="Segoe"/>
                <a:ea typeface="ＭＳ ゴシック"/>
              </a:rPr>
              <a:t> all shapes by selecting the Drawing Canvas and the caption at the top of the page.</a:t>
            </a:r>
          </a:p>
          <a:p>
            <a:pPr lvl="1" rtl="0">
              <a:buAutoNum type="arabicPeriod" startAt="22"/>
            </a:pPr>
            <a:r>
              <a:rPr lang="en-US" sz="2100" b="0" i="0" u="none" strike="noStrike" baseline="0" smtClean="0">
                <a:solidFill>
                  <a:prstClr val="black"/>
                </a:solidFill>
                <a:latin typeface="Segoe"/>
                <a:ea typeface="ＭＳ ゴシック"/>
              </a:rPr>
              <a:t>Position the insertion point at the beginning of the paragraph and insert the smiley face shape. Draw the shape with the height at 1.28” by 1.24” wide.</a:t>
            </a:r>
          </a:p>
          <a:p>
            <a:pPr lvl="1" rtl="0">
              <a:buAutoNum type="arabicPeriod" startAt="22"/>
            </a:pPr>
            <a:r>
              <a:rPr lang="en-US" sz="2100" b="0" i="0" u="none" strike="noStrike" baseline="0" smtClean="0">
                <a:solidFill>
                  <a:prstClr val="black"/>
                </a:solidFill>
                <a:latin typeface="Segoe"/>
                <a:ea typeface="ＭＳ ゴシック"/>
              </a:rPr>
              <a:t>Apply a shape style and select the Light 1, Outline, Colored Fill – Gold, Accent 4 to give the smiley face a new look.</a:t>
            </a:r>
          </a:p>
          <a:p>
            <a:pPr lvl="1">
              <a:buFont typeface="+mj-lt"/>
              <a:buAutoNum type="arabicPeriod" startAt="25"/>
            </a:pPr>
            <a:r>
              <a:rPr lang="en-US" sz="2100">
                <a:solidFill>
                  <a:srgbClr val="000000"/>
                </a:solidFill>
                <a:latin typeface="Segoe"/>
                <a:ea typeface="ＭＳ ゴシック"/>
              </a:rPr>
              <a:t>In the </a:t>
            </a:r>
            <a:r>
              <a:rPr lang="en-US" sz="2100" i="1">
                <a:solidFill>
                  <a:srgbClr val="000000"/>
                </a:solidFill>
                <a:latin typeface="Segoe"/>
                <a:ea typeface="ＭＳ ゴシック"/>
              </a:rPr>
              <a:t>Arrange</a:t>
            </a:r>
            <a:r>
              <a:rPr lang="en-US" sz="2100">
                <a:solidFill>
                  <a:srgbClr val="000000"/>
                </a:solidFill>
                <a:latin typeface="Segoe"/>
                <a:ea typeface="ＭＳ ゴシック"/>
              </a:rPr>
              <a:t> group, click the </a:t>
            </a:r>
            <a:r>
              <a:rPr lang="en-US" sz="2100" b="1">
                <a:solidFill>
                  <a:prstClr val="black"/>
                </a:solidFill>
                <a:latin typeface="Segoe"/>
                <a:ea typeface="ＭＳ ゴシック"/>
              </a:rPr>
              <a:t>Wrap</a:t>
            </a:r>
            <a:r>
              <a:rPr lang="en-US" sz="2100">
                <a:solidFill>
                  <a:srgbClr val="000000"/>
                </a:solidFill>
                <a:latin typeface="Segoe"/>
                <a:ea typeface="ＭＳ ゴシック"/>
              </a:rPr>
              <a:t> </a:t>
            </a:r>
            <a:r>
              <a:rPr lang="en-US" sz="2100" b="1">
                <a:solidFill>
                  <a:prstClr val="black"/>
                </a:solidFill>
                <a:latin typeface="Segoe"/>
                <a:ea typeface="ＭＳ ゴシック"/>
              </a:rPr>
              <a:t>Text</a:t>
            </a:r>
            <a:r>
              <a:rPr lang="en-US" sz="2100">
                <a:solidFill>
                  <a:srgbClr val="000000"/>
                </a:solidFill>
                <a:latin typeface="Segoe"/>
                <a:ea typeface="ＭＳ ゴシック"/>
              </a:rPr>
              <a:t> button and select </a:t>
            </a:r>
            <a:r>
              <a:rPr lang="en-US" sz="2100">
                <a:solidFill>
                  <a:prstClr val="black"/>
                </a:solidFill>
                <a:latin typeface="Segoe"/>
                <a:ea typeface="ＭＳ ゴシック"/>
              </a:rPr>
              <a:t>Tight.</a:t>
            </a:r>
            <a:r>
              <a:rPr lang="en-US" sz="2100" i="1">
                <a:solidFill>
                  <a:prstClr val="black"/>
                </a:solidFill>
                <a:latin typeface="Segoe"/>
                <a:ea typeface="ＭＳ ゴシック"/>
              </a:rPr>
              <a:t> </a:t>
            </a:r>
            <a:r>
              <a:rPr lang="en-US" sz="2100">
                <a:solidFill>
                  <a:prstClr val="black"/>
                </a:solidFill>
                <a:latin typeface="Segoe"/>
                <a:ea typeface="ＭＳ ゴシック"/>
              </a:rPr>
              <a:t>Th</a:t>
            </a:r>
            <a:r>
              <a:rPr lang="en-US" sz="2100">
                <a:solidFill>
                  <a:srgbClr val="000000"/>
                </a:solidFill>
                <a:latin typeface="Segoe"/>
                <a:ea typeface="ＭＳ ゴシック"/>
              </a:rPr>
              <a:t>e text wraps around the shape.</a:t>
            </a:r>
          </a:p>
          <a:p>
            <a:pPr lvl="1">
              <a:buAutoNum type="arabicPeriod" startAt="25"/>
            </a:pPr>
            <a:r>
              <a:rPr lang="en-US" sz="2100">
                <a:solidFill>
                  <a:srgbClr val="000000"/>
                </a:solidFill>
                <a:latin typeface="Segoe"/>
                <a:ea typeface="ＭＳ ゴシック"/>
              </a:rPr>
              <a:t> </a:t>
            </a:r>
            <a:r>
              <a:rPr lang="en-US" sz="2100" b="1">
                <a:solidFill>
                  <a:srgbClr val="000000"/>
                </a:solidFill>
                <a:latin typeface="Segoe"/>
                <a:ea typeface="ＭＳ ゴシック"/>
              </a:rPr>
              <a:t>SAVE</a:t>
            </a:r>
            <a:r>
              <a:rPr lang="en-US" sz="2100">
                <a:solidFill>
                  <a:srgbClr val="000000"/>
                </a:solidFill>
                <a:latin typeface="Segoe"/>
                <a:ea typeface="ＭＳ ゴシック"/>
              </a:rPr>
              <a:t> the document as </a:t>
            </a:r>
            <a:r>
              <a:rPr lang="en-US" sz="2100" b="1" i="1">
                <a:solidFill>
                  <a:prstClr val="black"/>
                </a:solidFill>
                <a:latin typeface="Segoe"/>
                <a:ea typeface="ＭＳ ゴシック"/>
              </a:rPr>
              <a:t>Margie’s Excursions4</a:t>
            </a:r>
            <a:r>
              <a:rPr lang="en-US" sz="2100">
                <a:solidFill>
                  <a:srgbClr val="000000"/>
                </a:solidFill>
                <a:latin typeface="Segoe"/>
                <a:ea typeface="ＭＳ ゴシック"/>
              </a:rPr>
              <a:t> in your flash drive in the lesson folder then CLOSE the file.</a:t>
            </a:r>
          </a:p>
          <a:p>
            <a:pPr lvl="0"/>
            <a:r>
              <a:rPr lang="en-US" sz="2100" b="1">
                <a:latin typeface="Segoe"/>
                <a:ea typeface="ＭＳ ゴシック"/>
              </a:rPr>
              <a:t>PAUSE. LEAVE</a:t>
            </a:r>
            <a:r>
              <a:rPr lang="en-US" sz="2100">
                <a:latin typeface="Segoe"/>
                <a:ea typeface="ＭＳ ゴシック"/>
              </a:rPr>
              <a:t> Word open to use in the next exercise.</a:t>
            </a:r>
            <a:endParaRPr lang="en-US" sz="2100">
              <a:latin typeface="Times New Roman"/>
              <a:ea typeface="ＭＳ ゴシック"/>
            </a:endParaRPr>
          </a:p>
          <a:p>
            <a:pPr lvl="1" rtl="0">
              <a:buAutoNum type="arabicPeriod" startAt="22"/>
            </a:pPr>
            <a:endParaRPr lang="en-US" sz="2100"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spTree>
    <p:extLst>
      <p:ext uri="{BB962C8B-B14F-4D97-AF65-F5344CB8AC3E}">
        <p14:creationId xmlns:p14="http://schemas.microsoft.com/office/powerpoint/2010/main" val="463545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WordArt</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OPEN</a:t>
            </a:r>
            <a:r>
              <a:rPr lang="en-US" sz="2000" b="0" i="0" u="none" strike="noStrike" baseline="0" smtClean="0">
                <a:latin typeface="Segoe"/>
                <a:ea typeface="ＭＳ ゴシック"/>
              </a:rPr>
              <a:t> </a:t>
            </a:r>
            <a:r>
              <a:rPr lang="en-US" sz="2000" b="1" i="1" u="none" strike="noStrike" baseline="0" smtClean="0">
                <a:latin typeface="Segoe"/>
                <a:ea typeface="ＭＳ ゴシック"/>
              </a:rPr>
              <a:t>Margie’s Excursions2</a:t>
            </a:r>
            <a:r>
              <a:rPr lang="en-US" sz="2000" b="1" i="0" u="none" strike="noStrike" baseline="0" smtClean="0">
                <a:latin typeface="Segoe"/>
                <a:ea typeface="ＭＳ ゴシック"/>
              </a:rPr>
              <a:t> </a:t>
            </a:r>
            <a:r>
              <a:rPr lang="en-US" sz="2000" b="0" i="0" u="none" strike="noStrike" baseline="0" smtClean="0">
                <a:latin typeface="Segoe"/>
                <a:ea typeface="ＭＳ ゴシック"/>
              </a:rPr>
              <a:t>document completed earlier in the lesson.</a:t>
            </a:r>
          </a:p>
          <a:p>
            <a:pPr lvl="1" rtl="0"/>
            <a:r>
              <a:rPr lang="en-US" sz="2000" b="0" i="0" u="none" strike="noStrike" baseline="0" smtClean="0">
                <a:solidFill>
                  <a:srgbClr val="000000"/>
                </a:solidFill>
                <a:latin typeface="Segoe"/>
                <a:ea typeface="ＭＳ ゴシック"/>
              </a:rPr>
              <a:t>Select the text </a:t>
            </a:r>
            <a:r>
              <a:rPr lang="en-US" sz="2000" b="1" i="0" u="none" strike="noStrike" baseline="0" smtClean="0">
                <a:solidFill>
                  <a:prstClr val="black"/>
                </a:solidFill>
                <a:latin typeface="Segoe"/>
                <a:ea typeface="ＭＳ ゴシック"/>
              </a:rPr>
              <a:t>Margie’s Travel Agency</a:t>
            </a:r>
            <a:r>
              <a:rPr lang="en-US" sz="2000" b="0" i="0" u="none" strike="noStrike" baseline="0" smtClean="0">
                <a:solidFill>
                  <a:srgbClr val="000000"/>
                </a:solidFill>
                <a:latin typeface="Times New Roman"/>
                <a:ea typeface="ＭＳ ゴシック"/>
              </a:rPr>
              <a:t>.</a:t>
            </a:r>
          </a:p>
          <a:p>
            <a:pPr lvl="1" rtl="0"/>
            <a:r>
              <a:rPr lang="en-US" sz="2000" b="0" i="0" u="none" strike="noStrike" baseline="0" smtClean="0">
                <a:solidFill>
                  <a:srgbClr val="000000"/>
                </a:solidFill>
                <a:latin typeface="Segoe"/>
                <a:ea typeface="ＭＳ ゴシック"/>
              </a:rPr>
              <a:t>On the </a:t>
            </a:r>
            <a:r>
              <a:rPr lang="en-US" sz="2000" b="0" i="1" u="none" strike="noStrike" baseline="0" smtClean="0">
                <a:solidFill>
                  <a:srgbClr val="0F243E"/>
                </a:solidFill>
                <a:latin typeface="Segoe"/>
                <a:ea typeface="ＭＳ ゴシック"/>
              </a:rPr>
              <a:t>Insert</a:t>
            </a:r>
            <a:r>
              <a:rPr lang="en-US" sz="2000" b="0" i="0" u="none" strike="noStrike" baseline="0" smtClean="0">
                <a:solidFill>
                  <a:srgbClr val="0F243E"/>
                </a:solidFill>
                <a:latin typeface="Segoe"/>
                <a:ea typeface="ＭＳ ゴシック"/>
              </a:rPr>
              <a:t> </a:t>
            </a:r>
            <a:r>
              <a:rPr lang="en-US" sz="2000" b="0" i="0" u="none" strike="noStrike" baseline="0" smtClean="0">
                <a:solidFill>
                  <a:srgbClr val="000000"/>
                </a:solidFill>
                <a:latin typeface="Segoe"/>
                <a:ea typeface="ＭＳ ゴシック"/>
              </a:rPr>
              <a:t>tab click the </a:t>
            </a:r>
            <a:r>
              <a:rPr lang="en-US" sz="2000" b="1" i="0" u="none" strike="noStrike" baseline="0" smtClean="0">
                <a:solidFill>
                  <a:prstClr val="black"/>
                </a:solidFill>
                <a:latin typeface="Segoe"/>
                <a:ea typeface="ＭＳ ゴシック"/>
              </a:rPr>
              <a:t>WordArt</a:t>
            </a:r>
            <a:r>
              <a:rPr lang="en-US" sz="2000" b="0" i="0" u="none" strike="noStrike" baseline="0" smtClean="0">
                <a:solidFill>
                  <a:srgbClr val="000000"/>
                </a:solidFill>
                <a:latin typeface="Segoe"/>
                <a:ea typeface="ＭＳ ゴシック"/>
              </a:rPr>
              <a:t> button to display the menu.</a:t>
            </a:r>
          </a:p>
          <a:p>
            <a:pPr lvl="1" rtl="0"/>
            <a:r>
              <a:rPr lang="en-US" sz="2000" b="0" i="0" u="none" strike="noStrike" baseline="0" smtClean="0">
                <a:solidFill>
                  <a:srgbClr val="000000"/>
                </a:solidFill>
                <a:latin typeface="Segoe"/>
                <a:ea typeface="ＭＳ ゴシック"/>
              </a:rPr>
              <a:t>Select </a:t>
            </a:r>
            <a:r>
              <a:rPr lang="en-US" sz="2000" b="1" i="0" u="none" strike="noStrike" baseline="0" smtClean="0">
                <a:solidFill>
                  <a:prstClr val="black"/>
                </a:solidFill>
                <a:latin typeface="Segoe"/>
                <a:ea typeface="ＭＳ ゴシック"/>
              </a:rPr>
              <a:t>Fill – Gray-25%, Background 2, Inner Shadow</a:t>
            </a:r>
            <a:r>
              <a:rPr lang="en-US" sz="2000" b="0" i="0" u="none" strike="noStrike" baseline="0" smtClean="0">
                <a:solidFill>
                  <a:srgbClr val="000000"/>
                </a:solidFill>
                <a:latin typeface="Segoe"/>
                <a:ea typeface="ＭＳ ゴシック"/>
              </a:rPr>
              <a:t>. The lettering for </a:t>
            </a:r>
            <a:r>
              <a:rPr lang="en-US" sz="2000" b="0" i="1" u="none" strike="noStrike" baseline="0" smtClean="0">
                <a:solidFill>
                  <a:srgbClr val="000000"/>
                </a:solidFill>
                <a:latin typeface="Segoe"/>
                <a:ea typeface="ＭＳ ゴシック"/>
              </a:rPr>
              <a:t>Margie’s Travel Agency</a:t>
            </a:r>
            <a:r>
              <a:rPr lang="en-US" sz="2000" b="0" i="0" u="none" strike="noStrike" baseline="0" smtClean="0">
                <a:solidFill>
                  <a:srgbClr val="000000"/>
                </a:solidFill>
                <a:latin typeface="Segoe"/>
                <a:ea typeface="ＭＳ ゴシック"/>
              </a:rPr>
              <a:t> heading takes on a new appearance and style.</a:t>
            </a:r>
          </a:p>
          <a:p>
            <a:pPr lvl="1"/>
            <a:r>
              <a:rPr lang="en-US" sz="2000">
                <a:solidFill>
                  <a:srgbClr val="000000"/>
                </a:solidFill>
                <a:latin typeface="Segoe"/>
                <a:ea typeface="ＭＳ ゴシック"/>
              </a:rPr>
              <a:t>Remove the line break to move the paragraph mark by the heading.</a:t>
            </a:r>
          </a:p>
          <a:p>
            <a:pPr lvl="1"/>
            <a:r>
              <a:rPr lang="en-US" sz="2000">
                <a:solidFill>
                  <a:srgbClr val="000000"/>
                </a:solidFill>
                <a:latin typeface="Segoe"/>
                <a:ea typeface="ＭＳ ゴシック"/>
              </a:rPr>
              <a:t>Select the WordArt, and click the </a:t>
            </a:r>
            <a:r>
              <a:rPr lang="en-US" sz="2000" b="1">
                <a:solidFill>
                  <a:prstClr val="black"/>
                </a:solidFill>
                <a:latin typeface="Segoe"/>
                <a:ea typeface="ＭＳ ゴシック"/>
              </a:rPr>
              <a:t>Text Effects</a:t>
            </a:r>
            <a:r>
              <a:rPr lang="en-US" sz="2000">
                <a:solidFill>
                  <a:srgbClr val="000000"/>
                </a:solidFill>
                <a:latin typeface="Segoe"/>
                <a:ea typeface="ＭＳ ゴシック"/>
              </a:rPr>
              <a:t> button then select </a:t>
            </a:r>
            <a:r>
              <a:rPr lang="en-US" sz="2000" i="1">
                <a:solidFill>
                  <a:srgbClr val="0F243E"/>
                </a:solidFill>
                <a:latin typeface="Segoe"/>
                <a:ea typeface="ＭＳ ゴシック"/>
              </a:rPr>
              <a:t>Transform</a:t>
            </a:r>
            <a:r>
              <a:rPr lang="en-US" sz="2000">
                <a:solidFill>
                  <a:srgbClr val="000000"/>
                </a:solidFill>
                <a:latin typeface="Segoe"/>
                <a:ea typeface="ＭＳ ゴシック"/>
              </a:rPr>
              <a:t>. Under the </a:t>
            </a:r>
            <a:r>
              <a:rPr lang="en-US" sz="2000" i="1">
                <a:solidFill>
                  <a:srgbClr val="000000"/>
                </a:solidFill>
                <a:latin typeface="Segoe"/>
                <a:ea typeface="ＭＳ ゴシック"/>
              </a:rPr>
              <a:t>Warp</a:t>
            </a:r>
            <a:r>
              <a:rPr lang="en-US" sz="2000">
                <a:solidFill>
                  <a:srgbClr val="000000"/>
                </a:solidFill>
                <a:latin typeface="Segoe"/>
                <a:ea typeface="ＭＳ ゴシック"/>
              </a:rPr>
              <a:t> group select </a:t>
            </a:r>
            <a:r>
              <a:rPr lang="en-US" sz="2000" b="1">
                <a:solidFill>
                  <a:prstClr val="black"/>
                </a:solidFill>
                <a:latin typeface="Segoe"/>
                <a:ea typeface="ＭＳ ゴシック"/>
              </a:rPr>
              <a:t>Wave 1.</a:t>
            </a:r>
            <a:r>
              <a:rPr lang="en-US" sz="2000">
                <a:solidFill>
                  <a:srgbClr val="000000"/>
                </a:solidFill>
                <a:latin typeface="Segoe"/>
                <a:ea typeface="ＭＳ ゴシック"/>
              </a:rPr>
              <a:t> This changes the WordArt to a wavy text.</a:t>
            </a:r>
          </a:p>
          <a:p>
            <a:pPr lvl="1" rtl="0"/>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2670445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Crop, Resize, Scale, and Rotate a Picture</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Size</a:t>
            </a:r>
            <a:r>
              <a:rPr lang="en-US" b="0" i="0" u="none" strike="noStrike" baseline="0" smtClean="0">
                <a:solidFill>
                  <a:srgbClr val="000000"/>
                </a:solidFill>
                <a:latin typeface="Segoe"/>
                <a:ea typeface="ＭＳ ゴシック"/>
              </a:rPr>
              <a:t> group, launch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dialog box launcher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display the </a:t>
            </a:r>
            <a:r>
              <a:rPr lang="en-US" b="0" i="1" u="none" strike="noStrike" baseline="0" smtClean="0">
                <a:solidFill>
                  <a:srgbClr val="000000"/>
                </a:solidFill>
                <a:latin typeface="Segoe"/>
                <a:ea typeface="ＭＳ ゴシック"/>
              </a:rPr>
              <a:t>Format Picture </a:t>
            </a:r>
            <a:br>
              <a:rPr lang="en-US" b="0" i="1"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dialog box, as shown at</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In the </a:t>
            </a:r>
            <a:r>
              <a:rPr lang="en-US" b="0" i="1" u="none" strike="noStrike" baseline="0" smtClean="0">
                <a:solidFill>
                  <a:srgbClr val="000000"/>
                </a:solidFill>
                <a:latin typeface="Segoe"/>
                <a:ea typeface="ＭＳ ゴシック"/>
              </a:rPr>
              <a:t>Layout</a:t>
            </a:r>
            <a:r>
              <a:rPr lang="en-US" b="0" i="0" u="none" strike="noStrike" baseline="0" smtClean="0">
                <a:solidFill>
                  <a:srgbClr val="000000"/>
                </a:solidFill>
                <a:latin typeface="Segoe"/>
                <a:ea typeface="ＭＳ ゴシック"/>
              </a:rPr>
              <a:t> dialog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box, you can resize a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picture by changing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exact measurements of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height and width or rescale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it by changing the height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width percentages.</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7" name="Picture 6" descr="0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796" y="1507067"/>
            <a:ext cx="3894204" cy="3826933"/>
          </a:xfrm>
          <a:prstGeom prst="rect">
            <a:avLst/>
          </a:prstGeom>
        </p:spPr>
      </p:pic>
    </p:spTree>
    <p:extLst>
      <p:ext uri="{BB962C8B-B14F-4D97-AF65-F5344CB8AC3E}">
        <p14:creationId xmlns:p14="http://schemas.microsoft.com/office/powerpoint/2010/main" val="39942861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WordArt</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With the WordArt still selected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the Text Fills </a:t>
            </a:r>
            <a:r>
              <a:rPr lang="en-US" sz="2000" b="1" i="0" u="none" strike="noStrike" baseline="0" smtClean="0">
                <a:solidFill>
                  <a:prstClr val="black"/>
                </a:solidFill>
                <a:latin typeface="Segoe"/>
                <a:ea typeface="ＭＳ ゴシック"/>
              </a:rPr>
              <a:t>drop down </a:t>
            </a:r>
            <a:br>
              <a:rPr lang="en-US" sz="2000" b="1"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arrow</a:t>
            </a:r>
            <a:r>
              <a:rPr lang="en-US" sz="2000" b="0" i="0" u="none" strike="noStrike" baseline="0" smtClean="0">
                <a:solidFill>
                  <a:srgbClr val="000000"/>
                </a:solidFill>
                <a:latin typeface="Segoe"/>
                <a:ea typeface="ＭＳ ゴシック"/>
              </a:rPr>
              <a:t> and in the </a:t>
            </a:r>
            <a:r>
              <a:rPr lang="en-US" sz="2000" b="0" i="1" u="none" strike="noStrike" baseline="0" smtClean="0">
                <a:solidFill>
                  <a:srgbClr val="000000"/>
                </a:solidFill>
                <a:latin typeface="Segoe"/>
                <a:ea typeface="ＭＳ ゴシック"/>
              </a:rPr>
              <a:t>Standard Colors</a:t>
            </a:r>
            <a:r>
              <a:rPr lang="en-US" sz="2000" b="0" i="1" u="none" strike="noStrike" baseline="0" smtClean="0">
                <a:solidFill>
                  <a:srgbClr val="000000"/>
                </a:solidFill>
                <a:latin typeface="Times New Roman"/>
                <a:ea typeface="ＭＳ ゴシック"/>
              </a:rPr>
              <a:t>,</a:t>
            </a:r>
            <a:br>
              <a:rPr lang="en-US" sz="2000" b="0" i="1" u="none" strike="noStrike" baseline="0" smtClean="0">
                <a:solidFill>
                  <a:srgbClr val="000000"/>
                </a:solidFill>
                <a:latin typeface="Times New Roman"/>
                <a:ea typeface="ＭＳ ゴシック"/>
              </a:rPr>
            </a:br>
            <a:r>
              <a:rPr lang="en-US" sz="2000" b="0" i="0" u="none" strike="noStrike" baseline="0" smtClean="0">
                <a:solidFill>
                  <a:srgbClr val="000000"/>
                </a:solidFill>
                <a:latin typeface="Segoe"/>
                <a:ea typeface="ＭＳ ゴシック"/>
              </a:rPr>
              <a:t>select </a:t>
            </a:r>
            <a:r>
              <a:rPr lang="en-US" sz="2000" b="0" i="1" u="none" strike="noStrike" baseline="0" smtClean="0">
                <a:solidFill>
                  <a:srgbClr val="0F243E"/>
                </a:solidFill>
                <a:latin typeface="Segoe"/>
                <a:ea typeface="ＭＳ ゴシック"/>
              </a:rPr>
              <a:t>Purple</a:t>
            </a:r>
            <a:r>
              <a:rPr lang="en-US" sz="2000" b="0" i="0" u="none" strike="noStrike" baseline="0" smtClean="0">
                <a:solidFill>
                  <a:srgbClr val="000000"/>
                </a:solidFill>
                <a:latin typeface="Segoe"/>
                <a:ea typeface="ＭＳ ゴシック"/>
              </a:rPr>
              <a:t> to change the color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give it a more vibrant look. If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Show/Hide is enabled, disable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it</a:t>
            </a:r>
            <a:r>
              <a:rPr lang="en-US" sz="2000" b="0" i="0" u="none" strike="noStrike" baseline="0" smtClean="0">
                <a:solidFill>
                  <a:srgbClr val="000000"/>
                </a:solidFill>
                <a:latin typeface="Segoe"/>
                <a:ea typeface="ＭＳ ゴシック"/>
              </a:rPr>
              <a:t>. The document should match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figure at right.</a:t>
            </a:r>
          </a:p>
          <a:p>
            <a:pPr lvl="1" rtl="0">
              <a:buAutoNum type="arabicPeriod" startAt="6"/>
            </a:pPr>
            <a:r>
              <a:rPr lang="en-US" sz="200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SAVE</a:t>
            </a:r>
            <a:r>
              <a:rPr lang="en-US" sz="2000" b="0" i="0" u="none" strike="noStrike" baseline="0" smtClean="0">
                <a:solidFill>
                  <a:srgbClr val="000000"/>
                </a:solidFill>
                <a:latin typeface="Segoe"/>
                <a:ea typeface="ＭＳ ゴシック"/>
              </a:rPr>
              <a:t> the document as </a:t>
            </a:r>
            <a:br>
              <a:rPr lang="en-US" sz="2000" b="0" i="0" u="none" strike="noStrike" baseline="0" smtClean="0">
                <a:solidFill>
                  <a:srgbClr val="000000"/>
                </a:solidFill>
                <a:latin typeface="Segoe"/>
                <a:ea typeface="ＭＳ ゴシック"/>
              </a:rPr>
            </a:br>
            <a:r>
              <a:rPr lang="en-US" sz="2000" b="1" i="1" u="none" strike="noStrike" baseline="0" smtClean="0">
                <a:solidFill>
                  <a:prstClr val="black"/>
                </a:solidFill>
                <a:latin typeface="Segoe"/>
                <a:ea typeface="ＭＳ ゴシック"/>
              </a:rPr>
              <a:t>Margie’s Excursions5</a:t>
            </a:r>
            <a:r>
              <a:rPr lang="en-US" sz="2000" b="0" i="0" u="none" strike="noStrike" baseline="0" smtClean="0">
                <a:solidFill>
                  <a:srgbClr val="000000"/>
                </a:solidFill>
                <a:latin typeface="Segoe"/>
                <a:ea typeface="ＭＳ ゴシック"/>
              </a:rPr>
              <a:t>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lesson folder on your flash drive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then </a:t>
            </a:r>
            <a:r>
              <a:rPr lang="en-US" sz="2000" b="1" i="0" u="none" strike="noStrike" baseline="0" smtClean="0">
                <a:solidFill>
                  <a:srgbClr val="000000"/>
                </a:solidFill>
                <a:latin typeface="Segoe"/>
                <a:ea typeface="ＭＳ ゴシック"/>
              </a:rPr>
              <a:t>CLOSE</a:t>
            </a:r>
            <a:r>
              <a:rPr lang="en-US" sz="2000" b="0" i="0" u="none" strike="noStrike" baseline="0" smtClean="0">
                <a:solidFill>
                  <a:srgbClr val="000000"/>
                </a:solidFill>
                <a:latin typeface="Segoe"/>
                <a:ea typeface="ＭＳ ゴシック"/>
              </a:rPr>
              <a:t> the file.</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Word open to use in the next exercise.</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pic>
        <p:nvPicPr>
          <p:cNvPr id="7" name="Picture 6" descr="08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76400"/>
            <a:ext cx="3462867" cy="3135299"/>
          </a:xfrm>
          <a:prstGeom prst="rect">
            <a:avLst/>
          </a:prstGeom>
        </p:spPr>
      </p:pic>
    </p:spTree>
    <p:extLst>
      <p:ext uri="{BB962C8B-B14F-4D97-AF65-F5344CB8AC3E}">
        <p14:creationId xmlns:p14="http://schemas.microsoft.com/office/powerpoint/2010/main" val="3441357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SmartArt Graphics</a:t>
            </a:r>
          </a:p>
        </p:txBody>
      </p:sp>
      <p:sp>
        <p:nvSpPr>
          <p:cNvPr id="3" name="Text Placeholder 2"/>
          <p:cNvSpPr>
            <a:spLocks noGrp="1"/>
          </p:cNvSpPr>
          <p:nvPr>
            <p:ph type="body" idx="1"/>
          </p:nvPr>
        </p:nvSpPr>
        <p:spPr/>
        <p:txBody>
          <a:bodyPr/>
          <a:lstStyle/>
          <a:p>
            <a:pPr lvl="0" rtl="0">
              <a:lnSpc>
                <a:spcPct val="90000"/>
              </a:lnSpc>
            </a:pPr>
            <a:r>
              <a:rPr lang="en-US" sz="2000" b="1" i="0" u="none" strike="noStrike" baseline="0" smtClean="0">
                <a:latin typeface="Segoe"/>
                <a:ea typeface="ＭＳ ゴシック"/>
              </a:rPr>
              <a:t>OPEN </a:t>
            </a:r>
            <a:r>
              <a:rPr lang="en-US" sz="2000" b="0" i="0" u="none" strike="noStrike" baseline="0" smtClean="0">
                <a:latin typeface="Segoe"/>
                <a:ea typeface="ＭＳ ゴシック"/>
              </a:rPr>
              <a:t>a new, blank document.</a:t>
            </a:r>
          </a:p>
          <a:p>
            <a:pPr lvl="1" rtl="0">
              <a:lnSpc>
                <a:spcPct val="90000"/>
              </a:lnSpc>
            </a:pPr>
            <a:r>
              <a:rPr lang="en-US" sz="2000" b="0" i="0" u="none" strike="noStrike" baseline="0" smtClean="0">
                <a:solidFill>
                  <a:srgbClr val="000000"/>
                </a:solidFill>
                <a:latin typeface="Segoe"/>
                <a:ea typeface="ＭＳ ゴシック"/>
              </a:rPr>
              <a:t>In the </a:t>
            </a:r>
            <a:r>
              <a:rPr lang="en-US" sz="2000" b="0" i="1" u="none" strike="noStrike" baseline="0" smtClean="0">
                <a:solidFill>
                  <a:srgbClr val="000000"/>
                </a:solidFill>
                <a:latin typeface="Segoe"/>
                <a:ea typeface="ＭＳ ゴシック"/>
              </a:rPr>
              <a:t>Illustrations</a:t>
            </a:r>
            <a:r>
              <a:rPr lang="en-US" sz="2000" b="0" i="0" u="none" strike="noStrike" baseline="0" smtClean="0">
                <a:solidFill>
                  <a:srgbClr val="000000"/>
                </a:solidFill>
                <a:latin typeface="Segoe"/>
                <a:ea typeface="ＭＳ ゴシック"/>
              </a:rPr>
              <a:t> group on the </a:t>
            </a:r>
            <a:r>
              <a:rPr lang="en-US" sz="2000" b="0" i="1" u="none" strike="noStrike" baseline="0" smtClean="0">
                <a:solidFill>
                  <a:srgbClr val="0F243E"/>
                </a:solidFill>
                <a:latin typeface="Segoe"/>
                <a:ea typeface="ＭＳ ゴシック"/>
              </a:rPr>
              <a:t>Insert</a:t>
            </a:r>
            <a:r>
              <a:rPr lang="en-US" sz="2000" b="0" i="0" u="none" strike="noStrike" baseline="0" smtClean="0">
                <a:solidFill>
                  <a:srgbClr val="000000"/>
                </a:solidFill>
                <a:latin typeface="Segoe"/>
                <a:ea typeface="ＭＳ ゴシック"/>
              </a:rPr>
              <a:t> tab click the </a:t>
            </a:r>
            <a:r>
              <a:rPr lang="en-US" sz="2000" b="1" i="0" u="none" strike="noStrike" baseline="0" smtClean="0">
                <a:solidFill>
                  <a:prstClr val="black"/>
                </a:solidFill>
                <a:latin typeface="Segoe"/>
                <a:ea typeface="ＭＳ ゴシック"/>
              </a:rPr>
              <a:t>SmartArt</a:t>
            </a:r>
            <a:r>
              <a:rPr lang="en-US" sz="2000" b="0" i="0" u="none" strike="noStrike" baseline="0" smtClean="0">
                <a:solidFill>
                  <a:srgbClr val="000000"/>
                </a:solidFill>
                <a:latin typeface="Segoe"/>
                <a:ea typeface="ＭＳ ゴシック"/>
              </a:rPr>
              <a:t> button to open the </a:t>
            </a:r>
            <a:r>
              <a:rPr lang="en-US" sz="2000" b="0" i="1" u="none" strike="noStrike" baseline="0" smtClean="0">
                <a:solidFill>
                  <a:srgbClr val="000000"/>
                </a:solidFill>
                <a:latin typeface="Segoe"/>
                <a:ea typeface="ＭＳ ゴシック"/>
              </a:rPr>
              <a:t>Choose a SmartArt Graphic</a:t>
            </a:r>
            <a:r>
              <a:rPr lang="en-US" sz="2000" b="0" i="0" u="none" strike="noStrike" baseline="0" smtClean="0">
                <a:solidFill>
                  <a:srgbClr val="000000"/>
                </a:solidFill>
                <a:latin typeface="Segoe"/>
                <a:ea typeface="ＭＳ ゴシック"/>
              </a:rPr>
              <a:t> dialog box.</a:t>
            </a:r>
          </a:p>
          <a:p>
            <a:pPr lvl="1" rtl="0">
              <a:lnSpc>
                <a:spcPct val="90000"/>
              </a:lnSpc>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Relationship</a:t>
            </a:r>
            <a:r>
              <a:rPr lang="en-US" sz="2000" b="0" i="0" u="none" strike="noStrike" baseline="0" smtClean="0">
                <a:solidFill>
                  <a:srgbClr val="000000"/>
                </a:solidFill>
                <a:latin typeface="Segoe"/>
                <a:ea typeface="ＭＳ ゴシック"/>
              </a:rPr>
              <a:t> category and view the available options.</a:t>
            </a:r>
          </a:p>
          <a:p>
            <a:pPr lvl="1" rtl="0">
              <a:lnSpc>
                <a:spcPct val="90000"/>
              </a:lnSpc>
            </a:pPr>
            <a:r>
              <a:rPr lang="en-US" sz="2000" b="0" i="0" u="none" strike="noStrike" baseline="0" smtClean="0">
                <a:solidFill>
                  <a:srgbClr val="000000"/>
                </a:solidFill>
                <a:latin typeface="Segoe"/>
                <a:ea typeface="ＭＳ ゴシック"/>
              </a:rPr>
              <a:t>Use the scroll bar to locate the equation graphic. Then select </a:t>
            </a:r>
            <a:r>
              <a:rPr lang="en-US" sz="2000" b="0" i="1" u="none" strike="noStrike" baseline="0" smtClean="0">
                <a:solidFill>
                  <a:srgbClr val="0F243E"/>
                </a:solidFill>
                <a:latin typeface="Segoe"/>
                <a:ea typeface="ＭＳ ゴシック"/>
              </a:rPr>
              <a:t>Equation</a:t>
            </a:r>
            <a:r>
              <a:rPr lang="en-US" sz="2000" b="0" i="0" u="none" strike="noStrike" baseline="0" smtClean="0">
                <a:solidFill>
                  <a:srgbClr val="0F243E"/>
                </a:solidFill>
                <a:latin typeface="Segoe"/>
                <a:ea typeface="ＭＳ ゴシック"/>
              </a:rPr>
              <a:t> </a:t>
            </a:r>
            <a:r>
              <a:rPr lang="en-US" sz="2000" b="0" i="0" u="none" strike="noStrike" baseline="0" smtClean="0">
                <a:solidFill>
                  <a:srgbClr val="000000"/>
                </a:solidFill>
                <a:latin typeface="Segoe"/>
                <a:ea typeface="ＭＳ ゴシック"/>
              </a:rPr>
              <a:t>as shown below</a:t>
            </a:r>
            <a:r>
              <a:rPr lang="en-US" sz="2000" b="0" i="0" u="none" strike="noStrike" baseline="0" smtClean="0">
                <a:solidFill>
                  <a:srgbClr val="000000"/>
                </a:solidFill>
                <a:latin typeface="Times New Roman"/>
                <a:ea typeface="ＭＳ ゴシック"/>
              </a:rPr>
              <a:t>.</a:t>
            </a:r>
            <a:r>
              <a:rPr lang="en-US" sz="2000" b="0" i="0" u="none" strike="noStrike" baseline="0" smtClean="0">
                <a:solidFill>
                  <a:srgbClr val="000000"/>
                </a:solidFill>
                <a:latin typeface="Segoe"/>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pic>
        <p:nvPicPr>
          <p:cNvPr id="7" name="Picture 6" descr="08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1" y="3437466"/>
            <a:ext cx="5994400" cy="2710807"/>
          </a:xfrm>
          <a:prstGeom prst="rect">
            <a:avLst/>
          </a:prstGeom>
        </p:spPr>
      </p:pic>
    </p:spTree>
    <p:extLst>
      <p:ext uri="{BB962C8B-B14F-4D97-AF65-F5344CB8AC3E}">
        <p14:creationId xmlns:p14="http://schemas.microsoft.com/office/powerpoint/2010/main" val="30409951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SmartArt Graphics</a:t>
            </a:r>
          </a:p>
        </p:txBody>
      </p:sp>
      <p:sp>
        <p:nvSpPr>
          <p:cNvPr id="3" name="Text Placeholder 2"/>
          <p:cNvSpPr>
            <a:spLocks noGrp="1"/>
          </p:cNvSpPr>
          <p:nvPr>
            <p:ph type="body" idx="1"/>
          </p:nvPr>
        </p:nvSpPr>
        <p:spPr>
          <a:xfrm>
            <a:off x="381000" y="1447800"/>
            <a:ext cx="8229600" cy="5029200"/>
          </a:xfrm>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Segoe"/>
                <a:ea typeface="ＭＳ ゴシック"/>
              </a:rPr>
              <a:t> to insert the </a:t>
            </a:r>
            <a:r>
              <a:rPr lang="en-US" sz="2000" b="0" i="1" u="none" strike="noStrike" baseline="0" smtClean="0">
                <a:solidFill>
                  <a:srgbClr val="000000"/>
                </a:solidFill>
                <a:latin typeface="Segoe"/>
                <a:ea typeface="ＭＳ ゴシック"/>
              </a:rPr>
              <a:t>Equation SmartArt</a:t>
            </a:r>
            <a:r>
              <a:rPr lang="en-US" sz="2000" b="0" i="0" u="none" strike="noStrike" baseline="0" smtClean="0">
                <a:solidFill>
                  <a:srgbClr val="000000"/>
                </a:solidFill>
                <a:latin typeface="Segoe"/>
                <a:ea typeface="ＭＳ ゴシック"/>
              </a:rPr>
              <a:t> graphic into your document. The placeholders are placed in the graphic and ready for you to key information. Text can be keyed in the placeholders or in the Text Pane.</a:t>
            </a:r>
          </a:p>
          <a:p>
            <a:pPr lvl="1" rtl="0">
              <a:buAutoNum type="arabicPeriod" startAt="4"/>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Text </a:t>
            </a:r>
            <a:br>
              <a:rPr lang="en-US" sz="2000" b="1"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Pane</a:t>
            </a:r>
            <a:r>
              <a:rPr lang="en-US" sz="2000" b="0" i="0" u="none" strike="noStrike" baseline="0" smtClean="0">
                <a:solidFill>
                  <a:srgbClr val="000000"/>
                </a:solidFill>
                <a:latin typeface="Segoe"/>
                <a:ea typeface="ＭＳ ゴシック"/>
              </a:rPr>
              <a:t> button in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Create Graphic</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group on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Ribbon to enable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Text Pane.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Text appears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you are ready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begin keying text in each element of the graphic equation. The first placeholder is selected by default and ready for you to key text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pic>
        <p:nvPicPr>
          <p:cNvPr id="7" name="Picture 6" descr="0832.png"/>
          <p:cNvPicPr>
            <a:picLocks noChangeAspect="1"/>
          </p:cNvPicPr>
          <p:nvPr/>
        </p:nvPicPr>
        <p:blipFill rotWithShape="1">
          <a:blip r:embed="rId3">
            <a:extLst>
              <a:ext uri="{28A0092B-C50C-407E-A947-70E740481C1C}">
                <a14:useLocalDpi xmlns:a14="http://schemas.microsoft.com/office/drawing/2010/main" val="0"/>
              </a:ext>
            </a:extLst>
          </a:blip>
          <a:srcRect r="9430" b="14286"/>
          <a:stretch/>
        </p:blipFill>
        <p:spPr>
          <a:xfrm>
            <a:off x="3733799" y="2743200"/>
            <a:ext cx="4809067" cy="2489200"/>
          </a:xfrm>
          <a:prstGeom prst="rect">
            <a:avLst/>
          </a:prstGeom>
        </p:spPr>
      </p:pic>
    </p:spTree>
    <p:extLst>
      <p:ext uri="{BB962C8B-B14F-4D97-AF65-F5344CB8AC3E}">
        <p14:creationId xmlns:p14="http://schemas.microsoft.com/office/powerpoint/2010/main" val="11246817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SmartArt Graphics</a:t>
            </a:r>
          </a:p>
        </p:txBody>
      </p:sp>
      <p:sp>
        <p:nvSpPr>
          <p:cNvPr id="3" name="Text Placeholder 2"/>
          <p:cNvSpPr>
            <a:spLocks noGrp="1"/>
          </p:cNvSpPr>
          <p:nvPr>
            <p:ph type="body" idx="1"/>
          </p:nvPr>
        </p:nvSpPr>
        <p:spPr>
          <a:xfrm>
            <a:off x="457200" y="1524000"/>
            <a:ext cx="8229600" cy="5029200"/>
          </a:xfrm>
        </p:spPr>
        <p:txBody>
          <a:bodyPr/>
          <a:lstStyle/>
          <a:p>
            <a:pPr lvl="1" rtl="0">
              <a:lnSpc>
                <a:spcPct val="90000"/>
              </a:lnSpc>
              <a:buFont typeface="+mj-lt"/>
              <a:buAutoNum type="arabicPeriod" startAt="6"/>
            </a:pPr>
            <a:r>
              <a:rPr lang="en-US" sz="2100" b="0" i="0" u="none" strike="noStrike" baseline="0" smtClean="0">
                <a:solidFill>
                  <a:srgbClr val="000000"/>
                </a:solidFill>
                <a:latin typeface="Segoe"/>
                <a:ea typeface="ＭＳ ゴシック"/>
              </a:rPr>
              <a:t>Key the information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as displayed at right.</a:t>
            </a:r>
          </a:p>
          <a:p>
            <a:pPr lvl="1" rtl="0">
              <a:lnSpc>
                <a:spcPct val="90000"/>
              </a:lnSpc>
              <a:buAutoNum type="arabicPeriod" startAt="6"/>
            </a:pPr>
            <a:r>
              <a:rPr lang="en-US" sz="2100" b="0" i="0" u="none" strike="noStrike" baseline="0" smtClean="0">
                <a:solidFill>
                  <a:srgbClr val="000000"/>
                </a:solidFill>
                <a:latin typeface="Segoe"/>
                <a:ea typeface="ＭＳ ゴシック"/>
              </a:rPr>
              <a:t>Clic</a:t>
            </a:r>
            <a:r>
              <a:rPr lang="en-US" sz="2100" b="0" i="0" u="none" strike="noStrike" baseline="0" smtClean="0">
                <a:solidFill>
                  <a:prstClr val="black"/>
                </a:solidFill>
                <a:latin typeface="Segoe"/>
                <a:ea typeface="ＭＳ ゴシック"/>
              </a:rPr>
              <a:t>k the [Text] place-</a:t>
            </a:r>
            <a:br>
              <a:rPr lang="en-US" sz="2100" b="0" i="0" u="none" strike="noStrike" baseline="0" smtClean="0">
                <a:solidFill>
                  <a:prstClr val="black"/>
                </a:solidFill>
                <a:latin typeface="Segoe"/>
                <a:ea typeface="ＭＳ ゴシック"/>
              </a:rPr>
            </a:br>
            <a:r>
              <a:rPr lang="en-US" sz="2100" b="0" i="0" u="none" strike="noStrike" baseline="0" smtClean="0">
                <a:solidFill>
                  <a:prstClr val="black"/>
                </a:solidFill>
                <a:latin typeface="Segoe"/>
                <a:ea typeface="ＭＳ ゴシック"/>
              </a:rPr>
              <a:t>holder to move to </a:t>
            </a:r>
            <a:br>
              <a:rPr lang="en-US" sz="2100" b="0" i="0" u="none" strike="noStrike" baseline="0" smtClean="0">
                <a:solidFill>
                  <a:prstClr val="black"/>
                </a:solidFill>
                <a:latin typeface="Segoe"/>
                <a:ea typeface="ＭＳ ゴシック"/>
              </a:rPr>
            </a:br>
            <a:r>
              <a:rPr lang="en-US" sz="2100" b="0" i="0" u="none" strike="noStrike" baseline="0" smtClean="0">
                <a:solidFill>
                  <a:prstClr val="black"/>
                </a:solidFill>
                <a:latin typeface="Segoe"/>
                <a:ea typeface="ＭＳ ゴシック"/>
              </a:rPr>
              <a:t>the next elements, </a:t>
            </a:r>
            <a:br>
              <a:rPr lang="en-US" sz="2100" b="0" i="0" u="none" strike="noStrike" baseline="0" smtClean="0">
                <a:solidFill>
                  <a:prstClr val="black"/>
                </a:solidFill>
                <a:latin typeface="Segoe"/>
                <a:ea typeface="ＭＳ ゴシック"/>
              </a:rPr>
            </a:br>
            <a:r>
              <a:rPr lang="en-US" sz="2100" b="0" i="0" u="none" strike="noStrike" baseline="0" smtClean="0">
                <a:solidFill>
                  <a:prstClr val="black"/>
                </a:solidFill>
                <a:latin typeface="Segoe"/>
                <a:ea typeface="ＭＳ ゴシック"/>
              </a:rPr>
              <a:t>and key the remain-</a:t>
            </a:r>
            <a:br>
              <a:rPr lang="en-US" sz="2100" b="0" i="0" u="none" strike="noStrike" baseline="0" smtClean="0">
                <a:solidFill>
                  <a:prstClr val="black"/>
                </a:solidFill>
                <a:latin typeface="Segoe"/>
                <a:ea typeface="ＭＳ ゴシック"/>
              </a:rPr>
            </a:br>
            <a:r>
              <a:rPr lang="en-US" sz="2100" b="0" i="0" u="none" strike="noStrike" baseline="0" smtClean="0">
                <a:solidFill>
                  <a:prstClr val="black"/>
                </a:solidFill>
                <a:latin typeface="Segoe"/>
                <a:ea typeface="ＭＳ ゴシック"/>
              </a:rPr>
              <a:t>ing text. As you key </a:t>
            </a:r>
            <a:br>
              <a:rPr lang="en-US" sz="2100" b="0" i="0" u="none" strike="noStrike" baseline="0" smtClean="0">
                <a:solidFill>
                  <a:prstClr val="black"/>
                </a:solidFill>
                <a:latin typeface="Segoe"/>
                <a:ea typeface="ＭＳ ゴシック"/>
              </a:rPr>
            </a:br>
            <a:r>
              <a:rPr lang="en-US" sz="2100" b="0" i="0" u="none" strike="noStrike" baseline="0" smtClean="0">
                <a:solidFill>
                  <a:prstClr val="black"/>
                </a:solidFill>
                <a:latin typeface="Segoe"/>
                <a:ea typeface="ＭＳ ゴシック"/>
              </a:rPr>
              <a:t>text, Word automatically adjusts the text to fit in the graphic. If you press the </a:t>
            </a:r>
            <a:r>
              <a:rPr lang="en-US" sz="2100" b="1" i="0" u="none" strike="noStrike" baseline="0" smtClean="0">
                <a:solidFill>
                  <a:prstClr val="black"/>
                </a:solidFill>
                <a:latin typeface="Segoe"/>
                <a:ea typeface="ＭＳ ゴシック"/>
              </a:rPr>
              <a:t>Enter</a:t>
            </a:r>
            <a:r>
              <a:rPr lang="en-US" sz="2100" b="0" i="0" u="none" strike="noStrike" baseline="0" smtClean="0">
                <a:solidFill>
                  <a:prstClr val="black"/>
                </a:solidFill>
                <a:latin typeface="Segoe"/>
                <a:ea typeface="ＭＳ ゴシック"/>
              </a:rPr>
              <a:t> key, another element is added to the equation.</a:t>
            </a:r>
          </a:p>
          <a:p>
            <a:pPr lvl="1" rtl="0">
              <a:lnSpc>
                <a:spcPct val="90000"/>
              </a:lnSpc>
              <a:buAutoNum type="arabicPeriod" startAt="6"/>
            </a:pPr>
            <a:r>
              <a:rPr lang="en-US" sz="2100" b="0" i="0" u="none" strike="noStrike" baseline="0" smtClean="0">
                <a:solidFill>
                  <a:prstClr val="black"/>
                </a:solidFill>
                <a:latin typeface="Segoe"/>
                <a:ea typeface="ＭＳ ゴシック"/>
              </a:rPr>
              <a:t>Click the </a:t>
            </a:r>
            <a:r>
              <a:rPr lang="en-US" sz="2100" b="1" i="0" u="none" strike="noStrike" baseline="0" smtClean="0">
                <a:solidFill>
                  <a:prstClr val="black"/>
                </a:solidFill>
                <a:latin typeface="Segoe"/>
                <a:ea typeface="ＭＳ ゴシック"/>
              </a:rPr>
              <a:t>Close</a:t>
            </a:r>
            <a:r>
              <a:rPr lang="en-US" sz="2100" b="0" i="0" u="none" strike="noStrike" baseline="0" smtClean="0">
                <a:solidFill>
                  <a:prstClr val="black"/>
                </a:solidFill>
                <a:latin typeface="Segoe"/>
                <a:ea typeface="ＭＳ ゴシック"/>
              </a:rPr>
              <a:t> (X) button in the </a:t>
            </a:r>
            <a:r>
              <a:rPr lang="en-US" sz="2100" b="0" i="1" u="none" strike="noStrike" baseline="0" smtClean="0">
                <a:solidFill>
                  <a:prstClr val="black"/>
                </a:solidFill>
                <a:latin typeface="Segoe"/>
                <a:ea typeface="ＭＳ ゴシック"/>
              </a:rPr>
              <a:t>Text Pane</a:t>
            </a:r>
            <a:r>
              <a:rPr lang="en-US" sz="2100" b="0" i="0" u="none" strike="noStrike" baseline="0" smtClean="0">
                <a:solidFill>
                  <a:prstClr val="black"/>
                </a:solidFill>
                <a:latin typeface="Segoe"/>
                <a:ea typeface="ＭＳ ゴシック"/>
              </a:rPr>
              <a:t> or click the </a:t>
            </a:r>
            <a:r>
              <a:rPr lang="en-US" sz="2100" b="0" i="1" u="none" strike="noStrike" baseline="0" smtClean="0">
                <a:solidFill>
                  <a:prstClr val="black"/>
                </a:solidFill>
                <a:latin typeface="Segoe"/>
                <a:ea typeface="ＭＳ ゴシック"/>
              </a:rPr>
              <a:t>Text Pane</a:t>
            </a:r>
            <a:r>
              <a:rPr lang="en-US" sz="2100" b="0" i="0" u="none" strike="noStrike" baseline="0" smtClean="0">
                <a:solidFill>
                  <a:prstClr val="black"/>
                </a:solidFill>
                <a:latin typeface="Segoe"/>
                <a:ea typeface="ＭＳ ゴシック"/>
              </a:rPr>
              <a:t> button to close it.</a:t>
            </a:r>
          </a:p>
          <a:p>
            <a:pPr lvl="1" rtl="0">
              <a:lnSpc>
                <a:spcPct val="90000"/>
              </a:lnSpc>
              <a:buAutoNum type="arabicPeriod" startAt="6"/>
            </a:pPr>
            <a:r>
              <a:rPr lang="en-US" sz="2100" b="0" i="0" u="none" strike="noStrike" baseline="0" smtClean="0">
                <a:solidFill>
                  <a:srgbClr val="000000"/>
                </a:solidFill>
                <a:latin typeface="Segoe"/>
                <a:ea typeface="ＭＳ ゴシック"/>
              </a:rPr>
              <a:t>In the </a:t>
            </a:r>
            <a:r>
              <a:rPr lang="en-US" sz="2100" b="0" i="1" u="none" strike="noStrike" baseline="0" smtClean="0">
                <a:solidFill>
                  <a:srgbClr val="000000"/>
                </a:solidFill>
                <a:latin typeface="Segoe"/>
                <a:ea typeface="ＭＳ ゴシック"/>
              </a:rPr>
              <a:t>Layouts</a:t>
            </a:r>
            <a:r>
              <a:rPr lang="en-US" sz="2100" b="0" i="0" u="none" strike="noStrike" baseline="0" smtClean="0">
                <a:solidFill>
                  <a:srgbClr val="000000"/>
                </a:solidFill>
                <a:latin typeface="Segoe"/>
                <a:ea typeface="ＭＳ ゴシック"/>
              </a:rPr>
              <a:t> group on the SmartArt Tools Design tab, click the </a:t>
            </a:r>
            <a:r>
              <a:rPr lang="en-US" sz="2100" b="1" i="0" u="none" strike="noStrike" baseline="0" smtClean="0">
                <a:solidFill>
                  <a:prstClr val="black"/>
                </a:solidFill>
                <a:latin typeface="Segoe"/>
                <a:ea typeface="ＭＳ ゴシック"/>
              </a:rPr>
              <a:t>drop down arrow </a:t>
            </a:r>
            <a:r>
              <a:rPr lang="en-US" sz="2100" b="0" i="0" u="none" strike="noStrike" baseline="0" smtClean="0">
                <a:solidFill>
                  <a:srgbClr val="000000"/>
                </a:solidFill>
                <a:latin typeface="Segoe"/>
                <a:ea typeface="ＭＳ ゴシック"/>
              </a:rPr>
              <a:t>at the </a:t>
            </a:r>
            <a:r>
              <a:rPr lang="en-US" sz="2100" b="0" i="1" u="none" strike="noStrike" baseline="0" smtClean="0">
                <a:solidFill>
                  <a:srgbClr val="0F243E"/>
                </a:solidFill>
                <a:latin typeface="Segoe"/>
                <a:ea typeface="ＭＳ ゴシック"/>
              </a:rPr>
              <a:t>More</a:t>
            </a:r>
            <a:r>
              <a:rPr lang="en-US" sz="2100" b="0" i="0" u="none" strike="noStrike" baseline="0" smtClean="0">
                <a:solidFill>
                  <a:srgbClr val="0F243E"/>
                </a:solidFill>
                <a:latin typeface="Segoe"/>
                <a:ea typeface="ＭＳ ゴシック"/>
              </a:rPr>
              <a:t> </a:t>
            </a:r>
            <a:r>
              <a:rPr lang="en-US" sz="2100" b="0" i="0" u="none" strike="noStrike" baseline="0" smtClean="0">
                <a:solidFill>
                  <a:srgbClr val="000000"/>
                </a:solidFill>
                <a:latin typeface="Segoe"/>
                <a:ea typeface="ＭＳ ゴシック"/>
              </a:rPr>
              <a:t>button to produce the </a:t>
            </a:r>
            <a:r>
              <a:rPr lang="en-US" sz="2100" b="0" i="1" u="none" strike="noStrike" baseline="0" smtClean="0">
                <a:solidFill>
                  <a:srgbClr val="000000"/>
                </a:solidFill>
                <a:latin typeface="Segoe"/>
                <a:ea typeface="ＭＳ ゴシック"/>
              </a:rPr>
              <a:t>Layouts</a:t>
            </a:r>
            <a:r>
              <a:rPr lang="en-US" sz="2100" b="0" i="0" u="none" strike="noStrike" baseline="0" smtClean="0">
                <a:solidFill>
                  <a:srgbClr val="000000"/>
                </a:solidFill>
                <a:latin typeface="Segoe"/>
                <a:ea typeface="ＭＳ ゴシック"/>
              </a:rPr>
              <a:t> gallery</a:t>
            </a:r>
            <a:r>
              <a:rPr lang="en-US" sz="21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0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332" y="1524001"/>
            <a:ext cx="4688991" cy="2115832"/>
          </a:xfrm>
          <a:prstGeom prst="rect">
            <a:avLst/>
          </a:prstGeom>
        </p:spPr>
      </p:pic>
    </p:spTree>
    <p:extLst>
      <p:ext uri="{BB962C8B-B14F-4D97-AF65-F5344CB8AC3E}">
        <p14:creationId xmlns:p14="http://schemas.microsoft.com/office/powerpoint/2010/main" val="38399502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SmartArt Graphics</a:t>
            </a:r>
          </a:p>
        </p:txBody>
      </p:sp>
      <p:sp>
        <p:nvSpPr>
          <p:cNvPr id="3" name="Text Placeholder 2"/>
          <p:cNvSpPr>
            <a:spLocks noGrp="1"/>
          </p:cNvSpPr>
          <p:nvPr>
            <p:ph type="body" idx="1"/>
          </p:nvPr>
        </p:nvSpPr>
        <p:spPr/>
        <p:txBody>
          <a:bodyPr/>
          <a:lstStyle/>
          <a:p>
            <a:pPr lvl="1" rtl="0">
              <a:lnSpc>
                <a:spcPct val="90000"/>
              </a:lnSpc>
              <a:buFont typeface="+mj-lt"/>
              <a:buAutoNum type="arabicPeriod" startAt="10"/>
            </a:pPr>
            <a:r>
              <a:rPr lang="en-US" sz="2000" b="0" i="0" u="none" strike="noStrike" baseline="0" smtClean="0">
                <a:solidFill>
                  <a:prstClr val="black"/>
                </a:solidFill>
                <a:latin typeface="Segoe"/>
                <a:ea typeface="ＭＳ ゴシック"/>
              </a:rPr>
              <a:t>Then select More Layouts. The </a:t>
            </a:r>
            <a:r>
              <a:rPr lang="en-US" sz="2000" b="0" i="1" u="none" strike="noStrike" baseline="0" smtClean="0">
                <a:solidFill>
                  <a:prstClr val="black"/>
                </a:solidFill>
                <a:latin typeface="Segoe"/>
                <a:ea typeface="ＭＳ ゴシック"/>
              </a:rPr>
              <a:t>Choose a SmartArt Graphic</a:t>
            </a:r>
            <a:r>
              <a:rPr lang="en-US" sz="2000" b="0" i="0" u="none" strike="noStrike" baseline="0" smtClean="0">
                <a:solidFill>
                  <a:prstClr val="black"/>
                </a:solidFill>
                <a:latin typeface="Segoe"/>
                <a:ea typeface="ＭＳ ゴシック"/>
              </a:rPr>
              <a:t> dialog box appears.</a:t>
            </a:r>
          </a:p>
          <a:p>
            <a:pPr lvl="1" rtl="0">
              <a:lnSpc>
                <a:spcPct val="90000"/>
              </a:lnSpc>
              <a:buAutoNum type="arabicPeriod" startAt="10"/>
            </a:pPr>
            <a:r>
              <a:rPr lang="en-US" sz="2000" b="0" i="0" u="none" strike="noStrike" baseline="0" smtClean="0">
                <a:solidFill>
                  <a:prstClr val="black"/>
                </a:solidFill>
                <a:latin typeface="Segoe"/>
                <a:ea typeface="ＭＳ ゴシック"/>
              </a:rPr>
              <a:t>Select the Picture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category; then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select Bubble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Picture List.</a:t>
            </a:r>
          </a:p>
          <a:p>
            <a:pPr lvl="1" rtl="0">
              <a:lnSpc>
                <a:spcPct val="90000"/>
              </a:lnSpc>
              <a:buAutoNum type="arabicPeriod" startAt="10"/>
            </a:pPr>
            <a:r>
              <a:rPr lang="en-US" sz="2000" b="0" i="0" u="none" strike="noStrike" baseline="0" smtClean="0">
                <a:solidFill>
                  <a:prstClr val="black"/>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prstClr val="black"/>
                </a:solidFill>
                <a:latin typeface="Segoe"/>
                <a:ea typeface="ＭＳ ゴシック"/>
              </a:rPr>
              <a:t>. The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Equation’s graphic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is replaced with the </a:t>
            </a:r>
            <a:br>
              <a:rPr lang="en-US" sz="2000" b="0" i="0" u="none" strike="noStrike" baseline="0" smtClean="0">
                <a:solidFill>
                  <a:prstClr val="black"/>
                </a:solidFill>
                <a:latin typeface="Segoe"/>
                <a:ea typeface="ＭＳ ゴシック"/>
              </a:rPr>
            </a:br>
            <a:r>
              <a:rPr lang="en-US" sz="2000" b="0" i="1" u="none" strike="noStrike" baseline="0" smtClean="0">
                <a:solidFill>
                  <a:prstClr val="black"/>
                </a:solidFill>
                <a:latin typeface="Segoe"/>
                <a:ea typeface="ＭＳ ゴシック"/>
              </a:rPr>
              <a:t>Bubble Picture List</a:t>
            </a:r>
            <a:r>
              <a:rPr lang="en-US" sz="2000" b="0" i="0" u="none" strike="noStrike" baseline="0" smtClean="0">
                <a:solidFill>
                  <a:prstClr val="black"/>
                </a:solidFill>
                <a:latin typeface="Segoe"/>
                <a:ea typeface="ＭＳ ゴシック"/>
              </a:rPr>
              <a:t>,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and text is carried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over to the new layout as captions. In the middle of each circle, an image icon appears—this is where you will insert a picture.</a:t>
            </a:r>
          </a:p>
          <a:p>
            <a:pPr lvl="1" rtl="0">
              <a:lnSpc>
                <a:spcPct val="90000"/>
              </a:lnSpc>
              <a:buAutoNum type="arabicPeriod" startAt="10"/>
            </a:pPr>
            <a:r>
              <a:rPr lang="en-US" sz="2000" b="0" i="0" u="none" strike="noStrike" baseline="0" smtClean="0">
                <a:solidFill>
                  <a:prstClr val="black"/>
                </a:solidFill>
                <a:latin typeface="Segoe"/>
                <a:ea typeface="ＭＳ ゴシック"/>
              </a:rPr>
              <a:t>To add an image click the first image icon for Cycling; the </a:t>
            </a:r>
            <a:r>
              <a:rPr lang="en-US" sz="2000" b="0" i="1" u="none" strike="noStrike" baseline="0" smtClean="0">
                <a:solidFill>
                  <a:prstClr val="black"/>
                </a:solidFill>
                <a:latin typeface="Segoe"/>
                <a:ea typeface="ＭＳ ゴシック"/>
              </a:rPr>
              <a:t>Insert</a:t>
            </a:r>
            <a:r>
              <a:rPr lang="en-US" sz="2000" b="0" i="0" u="none" strike="noStrike" baseline="0" smtClean="0">
                <a:solidFill>
                  <a:prstClr val="black"/>
                </a:solidFill>
                <a:latin typeface="Segoe"/>
                <a:ea typeface="ＭＳ ゴシック"/>
              </a:rPr>
              <a:t> </a:t>
            </a:r>
            <a:r>
              <a:rPr lang="en-US" sz="2000" b="0" i="1" u="none" strike="noStrike" baseline="0" smtClean="0">
                <a:solidFill>
                  <a:prstClr val="black"/>
                </a:solidFill>
                <a:latin typeface="Segoe"/>
                <a:ea typeface="ＭＳ ゴシック"/>
              </a:rPr>
              <a:t>Pictures</a:t>
            </a:r>
            <a:r>
              <a:rPr lang="en-US" sz="2000" b="0" i="0" u="none" strike="noStrike" baseline="0" smtClean="0">
                <a:solidFill>
                  <a:prstClr val="black"/>
                </a:solidFill>
                <a:latin typeface="Segoe"/>
                <a:ea typeface="ＭＳ ゴシック"/>
              </a:rPr>
              <a:t> opens as shown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pic>
        <p:nvPicPr>
          <p:cNvPr id="7" name="Picture 6" descr="08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847" y="1888067"/>
            <a:ext cx="4805450" cy="2616200"/>
          </a:xfrm>
          <a:prstGeom prst="rect">
            <a:avLst/>
          </a:prstGeom>
        </p:spPr>
      </p:pic>
    </p:spTree>
    <p:extLst>
      <p:ext uri="{BB962C8B-B14F-4D97-AF65-F5344CB8AC3E}">
        <p14:creationId xmlns:p14="http://schemas.microsoft.com/office/powerpoint/2010/main" val="3127132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SmartArt Graphics</a:t>
            </a:r>
          </a:p>
        </p:txBody>
      </p:sp>
      <p:sp>
        <p:nvSpPr>
          <p:cNvPr id="3" name="Text Placeholder 2"/>
          <p:cNvSpPr>
            <a:spLocks noGrp="1"/>
          </p:cNvSpPr>
          <p:nvPr>
            <p:ph type="body" idx="1"/>
          </p:nvPr>
        </p:nvSpPr>
        <p:spPr/>
        <p:txBody>
          <a:bodyPr/>
          <a:lstStyle/>
          <a:p>
            <a:pPr lvl="1" rtl="0">
              <a:buFont typeface="+mj-lt"/>
              <a:buAutoNum type="arabicPeriod" startAt="14"/>
            </a:pPr>
            <a:r>
              <a:rPr lang="en-US" sz="2000" b="0" i="0" u="none" strike="noStrike" baseline="0" smtClean="0">
                <a:solidFill>
                  <a:srgbClr val="000000"/>
                </a:solidFill>
                <a:latin typeface="Segoe"/>
                <a:ea typeface="ＭＳ ゴシック"/>
              </a:rPr>
              <a:t>Click the</a:t>
            </a:r>
            <a:r>
              <a:rPr lang="en-US" sz="2000" b="0" i="0" u="none" strike="noStrike" baseline="0" smtClean="0">
                <a:solidFill>
                  <a:prstClr val="black"/>
                </a:solidFill>
                <a:latin typeface="Segoe"/>
                <a:ea typeface="ＭＳ ゴシック"/>
              </a:rPr>
              <a:t> Browse button; then locate your lesson folder.</a:t>
            </a:r>
          </a:p>
          <a:p>
            <a:pPr lvl="1" rtl="0">
              <a:buAutoNum type="arabicPeriod" startAt="14"/>
            </a:pPr>
            <a:r>
              <a:rPr lang="en-US" sz="2000" b="0" i="0" u="none" strike="noStrike" baseline="0" smtClean="0">
                <a:solidFill>
                  <a:prstClr val="black"/>
                </a:solidFill>
                <a:latin typeface="Segoe"/>
                <a:ea typeface="ＭＳ ゴシック"/>
              </a:rPr>
              <a:t>Click to select the </a:t>
            </a:r>
            <a:r>
              <a:rPr lang="en-US" sz="2000" b="1" i="1" u="none" strike="noStrike" baseline="0" smtClean="0">
                <a:solidFill>
                  <a:prstClr val="black"/>
                </a:solidFill>
                <a:latin typeface="Segoe"/>
                <a:ea typeface="ＭＳ ゴシック"/>
              </a:rPr>
              <a:t>Cycling</a:t>
            </a:r>
            <a:r>
              <a:rPr lang="en-US" sz="2000" b="0" i="0" u="none" strike="noStrike" baseline="0" smtClean="0">
                <a:solidFill>
                  <a:prstClr val="black"/>
                </a:solidFill>
                <a:latin typeface="Segoe"/>
                <a:ea typeface="ＭＳ ゴシック"/>
              </a:rPr>
              <a:t> image, then click </a:t>
            </a:r>
            <a:r>
              <a:rPr lang="en-US" sz="2000" b="1" i="0" u="none" strike="noStrike" baseline="0" smtClean="0">
                <a:solidFill>
                  <a:prstClr val="black"/>
                </a:solidFill>
                <a:latin typeface="Segoe"/>
                <a:ea typeface="ＭＳ ゴシック"/>
              </a:rPr>
              <a:t>Insert</a:t>
            </a:r>
            <a:r>
              <a:rPr lang="en-US" sz="2000" b="0" i="0" u="none" strike="noStrike" baseline="0" smtClean="0">
                <a:solidFill>
                  <a:prstClr val="black"/>
                </a:solidFill>
                <a:latin typeface="Segoe"/>
                <a:ea typeface="ＭＳ ゴシック"/>
              </a:rPr>
              <a:t> or </a:t>
            </a:r>
            <a:r>
              <a:rPr lang="en-US" sz="2000" b="0" i="1" u="none" strike="noStrike" baseline="0" smtClean="0">
                <a:solidFill>
                  <a:prstClr val="black"/>
                </a:solidFill>
                <a:latin typeface="Segoe"/>
                <a:ea typeface="ＭＳ ゴシック"/>
              </a:rPr>
              <a:t>double-click</a:t>
            </a:r>
            <a:r>
              <a:rPr lang="en-US" sz="2000" b="0" i="0" u="none" strike="noStrike" baseline="0" smtClean="0">
                <a:solidFill>
                  <a:prstClr val="black"/>
                </a:solidFill>
                <a:latin typeface="Segoe"/>
                <a:ea typeface="ＭＳ ゴシック"/>
              </a:rPr>
              <a:t> on the image. The image is inserted in the first bubble and is automatically resized and adjusted. When you use the option to select images from Office.com; </a:t>
            </a:r>
            <a:r>
              <a:rPr lang="en-US" sz="2000" b="0" i="0" u="none" strike="noStrike" baseline="0" smtClean="0">
                <a:solidFill>
                  <a:srgbClr val="000000"/>
                </a:solidFill>
                <a:latin typeface="Segoe"/>
                <a:ea typeface="ＭＳ ゴシック"/>
              </a:rPr>
              <a:t>you will need to first save the image to a location on your computer or flash drive.</a:t>
            </a:r>
          </a:p>
          <a:p>
            <a:pPr lvl="1" rtl="0">
              <a:buAutoNum type="arabicPeriod" startAt="14"/>
            </a:pPr>
            <a:r>
              <a:rPr lang="en-US" sz="2000" b="0" i="0" u="none" strike="noStrike" baseline="0" smtClean="0">
                <a:solidFill>
                  <a:srgbClr val="000000"/>
                </a:solidFill>
                <a:latin typeface="Segoe"/>
                <a:ea typeface="ＭＳ ゴシック"/>
              </a:rPr>
              <a:t>Text can be easily replaced by keying in the placeholder. Replace </a:t>
            </a:r>
            <a:r>
              <a:rPr lang="en-US" sz="2000" b="0" i="1" u="none" strike="noStrike" baseline="0" smtClean="0">
                <a:solidFill>
                  <a:srgbClr val="000000"/>
                </a:solidFill>
                <a:latin typeface="Segoe"/>
                <a:ea typeface="ＭＳ ゴシック"/>
              </a:rPr>
              <a:t>Hiking</a:t>
            </a:r>
            <a:r>
              <a:rPr lang="en-US" sz="2000" b="0" i="0" u="none" strike="noStrike" baseline="0" smtClean="0">
                <a:solidFill>
                  <a:srgbClr val="000000"/>
                </a:solidFill>
                <a:latin typeface="Segoe"/>
                <a:ea typeface="ＭＳ ゴシック"/>
              </a:rPr>
              <a:t> with </a:t>
            </a:r>
            <a:r>
              <a:rPr lang="en-US" sz="2000" b="0" i="1" u="none" strike="noStrike" baseline="0" smtClean="0">
                <a:solidFill>
                  <a:srgbClr val="000000"/>
                </a:solidFill>
                <a:latin typeface="Segoe"/>
                <a:ea typeface="ＭＳ ゴシック"/>
              </a:rPr>
              <a:t>Surfing</a:t>
            </a:r>
            <a:r>
              <a:rPr lang="en-US" sz="2000" b="0" i="0" u="none" strike="noStrike" baseline="0" smtClean="0">
                <a:solidFill>
                  <a:srgbClr val="000000"/>
                </a:solidFill>
                <a:latin typeface="Times New Roman"/>
                <a:ea typeface="ＭＳ ゴシック"/>
              </a:rPr>
              <a:t>.</a:t>
            </a:r>
          </a:p>
          <a:p>
            <a:pPr lvl="1">
              <a:buFont typeface="+mj-lt"/>
              <a:buAutoNum type="arabicPeriod" startAt="17"/>
            </a:pPr>
            <a:r>
              <a:rPr lang="en-US" sz="2000">
                <a:solidFill>
                  <a:prstClr val="black"/>
                </a:solidFill>
                <a:latin typeface="Segoe"/>
                <a:ea typeface="ＭＳ ゴシック"/>
              </a:rPr>
              <a:t>Click the image icon by </a:t>
            </a:r>
            <a:r>
              <a:rPr lang="en-US" sz="2000" i="1">
                <a:solidFill>
                  <a:prstClr val="black"/>
                </a:solidFill>
                <a:latin typeface="Segoe"/>
                <a:ea typeface="ＭＳ ゴシック"/>
              </a:rPr>
              <a:t>Surfing</a:t>
            </a:r>
            <a:r>
              <a:rPr lang="en-US" sz="2000">
                <a:solidFill>
                  <a:prstClr val="black"/>
                </a:solidFill>
                <a:latin typeface="Segoe"/>
                <a:ea typeface="ＭＳ ゴシック"/>
              </a:rPr>
              <a:t>. The </a:t>
            </a:r>
            <a:r>
              <a:rPr lang="en-US" sz="2000" i="1">
                <a:solidFill>
                  <a:prstClr val="black"/>
                </a:solidFill>
                <a:latin typeface="Segoe"/>
                <a:ea typeface="ＭＳ ゴシック"/>
              </a:rPr>
              <a:t>Insert Picture</a:t>
            </a:r>
            <a:r>
              <a:rPr lang="en-US" sz="2000">
                <a:solidFill>
                  <a:prstClr val="black"/>
                </a:solidFill>
                <a:latin typeface="Segoe"/>
                <a:ea typeface="ＭＳ ゴシック"/>
              </a:rPr>
              <a:t> opens then click </a:t>
            </a:r>
            <a:r>
              <a:rPr lang="en-US" sz="2000" i="1">
                <a:solidFill>
                  <a:prstClr val="black"/>
                </a:solidFill>
                <a:latin typeface="Segoe"/>
                <a:ea typeface="ＭＳ ゴシック"/>
              </a:rPr>
              <a:t>Browse</a:t>
            </a:r>
            <a:r>
              <a:rPr lang="en-US" sz="2000">
                <a:solidFill>
                  <a:prstClr val="black"/>
                </a:solidFill>
                <a:latin typeface="Segoe"/>
                <a:ea typeface="ＭＳ ゴシック"/>
              </a:rPr>
              <a:t> and select the </a:t>
            </a:r>
            <a:r>
              <a:rPr lang="en-US" sz="2000" b="1" i="1">
                <a:solidFill>
                  <a:prstClr val="black"/>
                </a:solidFill>
                <a:latin typeface="Segoe"/>
                <a:ea typeface="ＭＳ ゴシック"/>
              </a:rPr>
              <a:t>Surfing</a:t>
            </a:r>
            <a:r>
              <a:rPr lang="en-US" sz="2000">
                <a:solidFill>
                  <a:prstClr val="black"/>
                </a:solidFill>
                <a:latin typeface="Segoe"/>
                <a:ea typeface="ＭＳ ゴシック"/>
              </a:rPr>
              <a:t> picture. Double-click to open. The </a:t>
            </a:r>
            <a:r>
              <a:rPr lang="en-US" sz="2000" i="1">
                <a:solidFill>
                  <a:prstClr val="black"/>
                </a:solidFill>
                <a:latin typeface="Segoe"/>
                <a:ea typeface="ＭＳ ゴシック"/>
              </a:rPr>
              <a:t>surfing</a:t>
            </a:r>
            <a:r>
              <a:rPr lang="en-US" sz="2000">
                <a:solidFill>
                  <a:prstClr val="black"/>
                </a:solidFill>
                <a:latin typeface="Segoe"/>
                <a:ea typeface="ＭＳ ゴシック"/>
              </a:rPr>
              <a:t> image is inserted in the bubble by the caption, </a:t>
            </a:r>
            <a:r>
              <a:rPr lang="en-US" sz="2000" i="1">
                <a:solidFill>
                  <a:prstClr val="black"/>
                </a:solidFill>
                <a:latin typeface="Segoe"/>
                <a:ea typeface="ＭＳ ゴシック"/>
              </a:rPr>
              <a:t>Surfing</a:t>
            </a:r>
            <a:r>
              <a:rPr lang="en-US" sz="2000">
                <a:solidFill>
                  <a:prstClr val="black"/>
                </a:solidFill>
                <a:latin typeface="Times New Roman"/>
                <a:ea typeface="ＭＳ ゴシック"/>
              </a:rPr>
              <a:t>.</a:t>
            </a:r>
          </a:p>
          <a:p>
            <a:pPr lvl="1">
              <a:buAutoNum type="arabicPeriod" startAt="17"/>
            </a:pPr>
            <a:r>
              <a:rPr lang="en-US" sz="2000">
                <a:solidFill>
                  <a:prstClr val="black"/>
                </a:solidFill>
                <a:latin typeface="Segoe"/>
                <a:ea typeface="ＭＳ ゴシック"/>
              </a:rPr>
              <a:t>Before you replace the image, let’s edit the caption “</a:t>
            </a:r>
            <a:r>
              <a:rPr lang="en-US" sz="2000" i="1">
                <a:solidFill>
                  <a:prstClr val="black"/>
                </a:solidFill>
                <a:latin typeface="Segoe"/>
                <a:ea typeface="ＭＳ ゴシック"/>
              </a:rPr>
              <a:t>Cardio Workout”</a:t>
            </a:r>
            <a:r>
              <a:rPr lang="en-US" sz="2000">
                <a:solidFill>
                  <a:prstClr val="black"/>
                </a:solidFill>
                <a:latin typeface="Segoe"/>
                <a:ea typeface="ＭＳ ゴシック"/>
              </a:rPr>
              <a:t> and replace with </a:t>
            </a:r>
            <a:r>
              <a:rPr lang="en-US" sz="2000" i="1">
                <a:solidFill>
                  <a:prstClr val="black"/>
                </a:solidFill>
                <a:latin typeface="Segoe"/>
                <a:ea typeface="ＭＳ ゴシック"/>
              </a:rPr>
              <a:t>Hiking</a:t>
            </a:r>
            <a:r>
              <a:rPr lang="en-US" sz="2000">
                <a:solidFill>
                  <a:prstClr val="black"/>
                </a:solidFill>
                <a:latin typeface="Times New Roman"/>
                <a:ea typeface="ＭＳ ゴシック"/>
              </a:rPr>
              <a:t>.</a:t>
            </a:r>
          </a:p>
          <a:p>
            <a:pPr lvl="1" rtl="0">
              <a:buAutoNum type="arabicPeriod" startAt="14"/>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spTree>
    <p:extLst>
      <p:ext uri="{BB962C8B-B14F-4D97-AF65-F5344CB8AC3E}">
        <p14:creationId xmlns:p14="http://schemas.microsoft.com/office/powerpoint/2010/main" val="36002197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SmartArt Graphics</a:t>
            </a:r>
          </a:p>
        </p:txBody>
      </p:sp>
      <p:sp>
        <p:nvSpPr>
          <p:cNvPr id="3" name="Text Placeholder 2"/>
          <p:cNvSpPr>
            <a:spLocks noGrp="1"/>
          </p:cNvSpPr>
          <p:nvPr>
            <p:ph type="body" idx="1"/>
          </p:nvPr>
        </p:nvSpPr>
        <p:spPr/>
        <p:txBody>
          <a:bodyPr/>
          <a:lstStyle/>
          <a:p>
            <a:pPr lvl="1" rtl="0">
              <a:buFont typeface="+mj-lt"/>
              <a:buAutoNum type="arabicPeriod" startAt="19"/>
            </a:pPr>
            <a:r>
              <a:rPr lang="en-US" b="0" i="0" u="none" strike="noStrike" baseline="0" smtClean="0">
                <a:solidFill>
                  <a:prstClr val="black"/>
                </a:solidFill>
                <a:latin typeface="Segoe"/>
                <a:ea typeface="ＭＳ ゴシック"/>
              </a:rPr>
              <a:t>Click the image icon, then </a:t>
            </a:r>
            <a:r>
              <a:rPr lang="en-US" b="0" i="1" u="none" strike="noStrike" baseline="0" smtClean="0">
                <a:solidFill>
                  <a:prstClr val="black"/>
                </a:solidFill>
                <a:latin typeface="Segoe"/>
                <a:ea typeface="ＭＳ ゴシック"/>
              </a:rPr>
              <a:t>Browse</a:t>
            </a:r>
            <a:r>
              <a:rPr lang="en-US" b="0" i="0" u="none" strike="noStrike" baseline="0" smtClean="0">
                <a:solidFill>
                  <a:prstClr val="black"/>
                </a:solidFill>
                <a:latin typeface="Segoe"/>
                <a:ea typeface="ＭＳ ゴシック"/>
              </a:rPr>
              <a:t> and select </a:t>
            </a:r>
            <a:r>
              <a:rPr lang="en-US" b="1" i="1" u="none" strike="noStrike" baseline="0" smtClean="0">
                <a:solidFill>
                  <a:prstClr val="black"/>
                </a:solidFill>
                <a:latin typeface="Segoe"/>
                <a:ea typeface="ＭＳ ゴシック"/>
              </a:rPr>
              <a:t>Tourist Hiker</a:t>
            </a:r>
            <a:r>
              <a:rPr lang="en-US" b="0" i="0" u="none" strike="noStrike" baseline="0" smtClean="0">
                <a:solidFill>
                  <a:prstClr val="black"/>
                </a:solidFill>
                <a:latin typeface="Segoe"/>
                <a:ea typeface="ＭＳ ゴシック"/>
              </a:rPr>
              <a:t>. The document should resemble the figure below.</a:t>
            </a:r>
          </a:p>
          <a:p>
            <a:pPr lvl="1" rtl="0">
              <a:buAutoNum type="arabicPeriod" startAt="19"/>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Places to See</a:t>
            </a:r>
            <a:r>
              <a:rPr lang="en-US" b="0" i="0" u="none" strike="noStrike" baseline="0" smtClean="0">
                <a:solidFill>
                  <a:prstClr val="black"/>
                </a:solidFill>
                <a:latin typeface="Segoe"/>
                <a:ea typeface="ＭＳ ゴシック"/>
              </a:rPr>
              <a:t> in the lesson folder on your flash drive then </a:t>
            </a:r>
            <a:r>
              <a:rPr lang="en-US" b="1" i="0" u="none" strike="noStrike" baseline="0" smtClean="0">
                <a:solidFill>
                  <a:prstClr val="black"/>
                </a:solidFill>
                <a:latin typeface="Segoe"/>
                <a:ea typeface="ＭＳ ゴシック"/>
              </a:rPr>
              <a:t>CLOSE</a:t>
            </a:r>
            <a:r>
              <a:rPr lang="en-US" b="0" i="0" u="none" strike="noStrike" baseline="0" smtClean="0">
                <a:solidFill>
                  <a:prstClr val="black"/>
                </a:solidFill>
                <a:latin typeface="Segoe"/>
                <a:ea typeface="ＭＳ ゴシック"/>
              </a:rPr>
              <a:t>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pic>
        <p:nvPicPr>
          <p:cNvPr id="7" name="Picture 6" descr="08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445933"/>
            <a:ext cx="5008034" cy="2712043"/>
          </a:xfrm>
          <a:prstGeom prst="rect">
            <a:avLst/>
          </a:prstGeom>
        </p:spPr>
      </p:pic>
    </p:spTree>
    <p:extLst>
      <p:ext uri="{BB962C8B-B14F-4D97-AF65-F5344CB8AC3E}">
        <p14:creationId xmlns:p14="http://schemas.microsoft.com/office/powerpoint/2010/main" val="1423615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and Resize Clip Art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 </a:t>
            </a:r>
            <a:r>
              <a:rPr lang="en-US" b="0" i="0" u="none" strike="noStrike" baseline="0" smtClean="0">
                <a:latin typeface="Segoe"/>
                <a:ea typeface="ＭＳ ゴシック"/>
              </a:rPr>
              <a:t>a blank document.</a:t>
            </a:r>
          </a:p>
          <a:p>
            <a:pPr lvl="1" rtl="0"/>
            <a:r>
              <a:rPr lang="en-US" b="0" i="0" u="none" strike="noStrike" baseline="0" smtClean="0">
                <a:solidFill>
                  <a:srgbClr val="000000"/>
                </a:solidFill>
                <a:latin typeface="Segoe"/>
                <a:ea typeface="ＭＳ ゴシック"/>
              </a:rPr>
              <a:t>Key </a:t>
            </a:r>
            <a:r>
              <a:rPr lang="en-US" b="1" i="0" u="none" strike="noStrike" baseline="0" smtClean="0">
                <a:solidFill>
                  <a:prstClr val="black"/>
                </a:solidFill>
                <a:latin typeface="Segoe"/>
                <a:ea typeface="ＭＳ ゴシック"/>
              </a:rPr>
              <a:t>Explore the World</a:t>
            </a:r>
            <a:r>
              <a:rPr lang="en-US" b="0" i="0" u="none" strike="noStrike" baseline="0" smtClean="0">
                <a:solidFill>
                  <a:prstClr val="black"/>
                </a:solidFill>
                <a:latin typeface="Segoe"/>
                <a:ea typeface="ＭＳ ゴシック"/>
              </a:rPr>
              <a:t> and change the font to Cambria, font size to 36 pt, and center then</a:t>
            </a:r>
            <a:r>
              <a:rPr lang="en-US" b="0" i="0" u="none" strike="noStrike" baseline="0" smtClean="0">
                <a:solidFill>
                  <a:srgbClr val="000000"/>
                </a:solidFill>
                <a:latin typeface="Segoe"/>
                <a:ea typeface="ＭＳ ゴシック"/>
              </a:rPr>
              <a:t> deselect.</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prstClr val="black"/>
                </a:solidFill>
                <a:latin typeface="Segoe"/>
                <a:ea typeface="ＭＳ ゴシック"/>
              </a:rPr>
              <a:t>Enter </a:t>
            </a:r>
            <a:r>
              <a:rPr lang="en-US" b="0" i="0" u="none" strike="noStrike" baseline="0" smtClean="0">
                <a:solidFill>
                  <a:srgbClr val="000000"/>
                </a:solidFill>
                <a:latin typeface="Segoe"/>
                <a:ea typeface="ＭＳ ゴシック"/>
              </a:rPr>
              <a:t>to move the insertion point below the new heading</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Illustrations </a:t>
            </a:r>
            <a:r>
              <a:rPr lang="en-US" b="0" i="0" u="none" strike="noStrike" baseline="0" smtClean="0">
                <a:solidFill>
                  <a:srgbClr val="000000"/>
                </a:solidFill>
                <a:latin typeface="Segoe"/>
                <a:ea typeface="ＭＳ ゴシック"/>
              </a:rPr>
              <a:t>group on the </a:t>
            </a:r>
            <a:r>
              <a:rPr lang="en-US" b="0" i="1" u="none" strike="noStrike" baseline="0" smtClean="0">
                <a:solidFill>
                  <a:srgbClr val="000000"/>
                </a:solidFill>
                <a:latin typeface="Segoe"/>
                <a:ea typeface="ＭＳ ゴシック"/>
              </a:rPr>
              <a:t>Insert</a:t>
            </a:r>
            <a:r>
              <a:rPr lang="en-US" b="0" i="0" u="none" strike="noStrike" baseline="0" smtClean="0">
                <a:solidFill>
                  <a:srgbClr val="000000"/>
                </a:solidFill>
                <a:latin typeface="Segoe"/>
                <a:ea typeface="ＭＳ ゴシック"/>
              </a:rPr>
              <a:t> tab, click </a:t>
            </a:r>
            <a:r>
              <a:rPr lang="en-US" b="1" i="0" u="none" strike="noStrike" baseline="0" smtClean="0">
                <a:solidFill>
                  <a:prstClr val="black"/>
                </a:solidFill>
                <a:latin typeface="Segoe"/>
                <a:ea typeface="ＭＳ ゴシック"/>
              </a:rPr>
              <a:t>Online Pictures</a:t>
            </a:r>
            <a:r>
              <a:rPr lang="en-US" b="0" i="0" u="none" strike="noStrike" baseline="0" smtClean="0">
                <a:solidFill>
                  <a:srgbClr val="000000"/>
                </a:solidFill>
                <a:latin typeface="Segoe"/>
                <a:ea typeface="ＭＳ ゴシック"/>
              </a:rPr>
              <a:t> button. Open the </a:t>
            </a:r>
            <a:r>
              <a:rPr lang="en-US" b="0" i="1" u="none" strike="noStrike" baseline="0" smtClean="0">
                <a:solidFill>
                  <a:srgbClr val="000000"/>
                </a:solidFill>
                <a:latin typeface="Segoe"/>
                <a:ea typeface="ＭＳ ゴシック"/>
              </a:rPr>
              <a:t>Insert Pictures</a:t>
            </a:r>
            <a:r>
              <a:rPr lang="en-US" b="0" i="0" u="none" strike="noStrike" baseline="0" smtClean="0">
                <a:solidFill>
                  <a:srgbClr val="000000"/>
                </a:solidFill>
                <a:latin typeface="Segoe"/>
                <a:ea typeface="ＭＳ ゴシック"/>
              </a:rPr>
              <a:t>).</a:t>
            </a:r>
          </a:p>
          <a:p>
            <a:pPr lvl="1"/>
            <a:r>
              <a:rPr lang="en-US">
                <a:solidFill>
                  <a:srgbClr val="000000"/>
                </a:solidFill>
                <a:latin typeface="Segoe"/>
                <a:ea typeface="ＭＳ ゴシック"/>
              </a:rPr>
              <a:t>In the </a:t>
            </a:r>
            <a:r>
              <a:rPr lang="en-US" i="1">
                <a:solidFill>
                  <a:srgbClr val="000000"/>
                </a:solidFill>
                <a:latin typeface="Segoe"/>
                <a:ea typeface="ＭＳ ゴシック"/>
              </a:rPr>
              <a:t>Search box </a:t>
            </a:r>
            <a:r>
              <a:rPr lang="en-US">
                <a:solidFill>
                  <a:srgbClr val="000000"/>
                </a:solidFill>
                <a:latin typeface="Segoe"/>
                <a:ea typeface="ＭＳ ゴシック"/>
              </a:rPr>
              <a:t>by Office.com Clip Art, key </a:t>
            </a:r>
            <a:r>
              <a:rPr lang="en-US" b="1">
                <a:solidFill>
                  <a:prstClr val="black"/>
                </a:solidFill>
                <a:latin typeface="Segoe"/>
                <a:ea typeface="ＭＳ ゴシック"/>
              </a:rPr>
              <a:t>travel</a:t>
            </a:r>
            <a:r>
              <a:rPr lang="en-US">
                <a:solidFill>
                  <a:srgbClr val="000000"/>
                </a:solidFill>
                <a:latin typeface="Segoe"/>
                <a:ea typeface="ＭＳ ゴシック"/>
              </a:rPr>
              <a:t> and begin the search by pressing </a:t>
            </a:r>
            <a:r>
              <a:rPr lang="en-US" b="1">
                <a:solidFill>
                  <a:prstClr val="black"/>
                </a:solidFill>
                <a:latin typeface="Segoe"/>
                <a:ea typeface="ＭＳ ゴシック"/>
              </a:rPr>
              <a:t>Enter</a:t>
            </a:r>
            <a:r>
              <a:rPr lang="en-US">
                <a:solidFill>
                  <a:srgbClr val="000000"/>
                </a:solidFill>
                <a:latin typeface="Times New Roman"/>
                <a:ea typeface="ＭＳ ゴシック"/>
              </a:rPr>
              <a:t>.</a:t>
            </a:r>
            <a:r>
              <a:rPr lang="en-US">
                <a:solidFill>
                  <a:srgbClr val="000000"/>
                </a:solidFill>
                <a:latin typeface="Segoe"/>
                <a:ea typeface="ＭＳ ゴシック"/>
              </a:rPr>
              <a:t> Pictures, illustrations, and clip art appears in the box below with many options to select from. A border is placed around the selected the clip art to show that it is the selected item.</a:t>
            </a:r>
          </a:p>
          <a:p>
            <a:pPr lvl="1" rtl="0"/>
            <a:endParaRPr lang="en-US" b="0" i="0" u="none" strike="noStrike" baseline="0" smtClean="0">
              <a:solidFill>
                <a:srgbClr val="000000"/>
              </a:solidFill>
              <a:latin typeface="Segoe"/>
              <a:ea typeface="ＭＳ ゴシック"/>
            </a:endParaRP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spTree>
    <p:extLst>
      <p:ext uri="{BB962C8B-B14F-4D97-AF65-F5344CB8AC3E}">
        <p14:creationId xmlns:p14="http://schemas.microsoft.com/office/powerpoint/2010/main" val="17827903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and Resize Clip Art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Insert</a:t>
            </a:r>
            <a:r>
              <a:rPr lang="en-US" b="0" i="0" u="none" strike="noStrike" baseline="0" smtClean="0">
                <a:solidFill>
                  <a:srgbClr val="000000"/>
                </a:solidFill>
                <a:latin typeface="Segoe"/>
                <a:ea typeface="ＭＳ ゴシック"/>
              </a:rPr>
              <a:t> to begin downloading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pic>
        <p:nvPicPr>
          <p:cNvPr id="7" name="Picture 6" descr="08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133600"/>
            <a:ext cx="7213600" cy="3943884"/>
          </a:xfrm>
          <a:prstGeom prst="rect">
            <a:avLst/>
          </a:prstGeom>
        </p:spPr>
      </p:pic>
    </p:spTree>
    <p:extLst>
      <p:ext uri="{BB962C8B-B14F-4D97-AF65-F5344CB8AC3E}">
        <p14:creationId xmlns:p14="http://schemas.microsoft.com/office/powerpoint/2010/main" val="536670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and Resize Clip Art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prstClr val="black"/>
                </a:solidFill>
                <a:latin typeface="Segoe"/>
                <a:ea typeface="ＭＳ ゴシック"/>
              </a:rPr>
              <a:t>Resize the clip art using the </a:t>
            </a:r>
            <a:r>
              <a:rPr lang="en-US" b="0" i="1" u="none" strike="noStrike" baseline="0" smtClean="0">
                <a:solidFill>
                  <a:prstClr val="black"/>
                </a:solidFill>
                <a:latin typeface="Segoe"/>
                <a:ea typeface="ＭＳ ゴシック"/>
              </a:rPr>
              <a:t>Size</a:t>
            </a:r>
            <a:r>
              <a:rPr lang="en-US" b="0" i="0" u="none" strike="noStrike" baseline="0" smtClean="0">
                <a:solidFill>
                  <a:prstClr val="black"/>
                </a:solidFill>
                <a:latin typeface="Segoe"/>
                <a:ea typeface="ＭＳ ゴシック"/>
              </a:rPr>
              <a:t> group and change the height to 3.12” and width to 3.52”.</a:t>
            </a:r>
          </a:p>
          <a:p>
            <a:pPr lvl="1" rtl="0">
              <a:buAutoNum type="arabicPeriod" startAt="6"/>
            </a:pP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Travel Plans</a:t>
            </a:r>
            <a:r>
              <a:rPr lang="en-US" b="0" i="0" u="none" strike="noStrike" baseline="0" smtClean="0">
                <a:solidFill>
                  <a:prstClr val="black"/>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spTree>
    <p:extLst>
      <p:ext uri="{BB962C8B-B14F-4D97-AF65-F5344CB8AC3E}">
        <p14:creationId xmlns:p14="http://schemas.microsoft.com/office/powerpoint/2010/main" val="192916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Crop, Resize, Scale, and Rotate a Picture</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solidFill>
                  <a:srgbClr val="000000"/>
                </a:solidFill>
                <a:latin typeface="Segoe"/>
                <a:ea typeface="ＭＳ ゴシック"/>
              </a:rPr>
              <a:t>Key </a:t>
            </a:r>
            <a:r>
              <a:rPr lang="en-US" sz="2000" b="1" i="0" u="none" strike="noStrike" baseline="0" smtClean="0">
                <a:solidFill>
                  <a:prstClr val="black"/>
                </a:solidFill>
                <a:latin typeface="Segoe"/>
                <a:ea typeface="ＭＳ ゴシック"/>
              </a:rPr>
              <a:t>3.5</a:t>
            </a:r>
            <a:r>
              <a:rPr lang="en-US" sz="2000" b="0" i="0" u="none" strike="noStrike" baseline="0" smtClean="0">
                <a:solidFill>
                  <a:srgbClr val="000000"/>
                </a:solidFill>
                <a:latin typeface="Segoe"/>
                <a:ea typeface="ＭＳ ゴシック"/>
              </a:rPr>
              <a:t>” in the </a:t>
            </a:r>
            <a:r>
              <a:rPr lang="en-US" sz="2000" b="0" i="1" u="none" strike="noStrike" baseline="0" smtClean="0">
                <a:solidFill>
                  <a:srgbClr val="000000"/>
                </a:solidFill>
                <a:latin typeface="Segoe"/>
                <a:ea typeface="ＭＳ ゴシック"/>
              </a:rPr>
              <a:t>Height Absolute</a:t>
            </a:r>
            <a:r>
              <a:rPr lang="en-US" sz="2000" b="0" i="0" u="none" strike="noStrike" baseline="0" smtClean="0">
                <a:solidFill>
                  <a:srgbClr val="000000"/>
                </a:solidFill>
                <a:latin typeface="Segoe"/>
                <a:ea typeface="ＭＳ ゴシック"/>
              </a:rPr>
              <a:t> text box. When the OK button is selected, the whole height of the picture will be altered. In the </a:t>
            </a:r>
            <a:r>
              <a:rPr lang="en-US" sz="2000" b="0" i="1" u="none" strike="noStrike" baseline="0" smtClean="0">
                <a:solidFill>
                  <a:srgbClr val="000000"/>
                </a:solidFill>
                <a:latin typeface="Segoe"/>
                <a:ea typeface="ＭＳ ゴシック"/>
              </a:rPr>
              <a:t>Scale</a:t>
            </a:r>
            <a:r>
              <a:rPr lang="en-US" sz="2000" b="0" i="0" u="none" strike="noStrike" baseline="0" smtClean="0">
                <a:solidFill>
                  <a:srgbClr val="000000"/>
                </a:solidFill>
                <a:latin typeface="Segoe"/>
                <a:ea typeface="ＭＳ ゴシック"/>
              </a:rPr>
              <a:t> section, both the </a:t>
            </a:r>
            <a:r>
              <a:rPr lang="en-US" sz="2000" b="0" i="1" u="none" strike="noStrike" baseline="0" smtClean="0">
                <a:solidFill>
                  <a:srgbClr val="000000"/>
                </a:solidFill>
                <a:latin typeface="Segoe"/>
                <a:ea typeface="ＭＳ ゴシック"/>
              </a:rPr>
              <a:t>Lock</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aspect</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ratio</a:t>
            </a:r>
            <a:r>
              <a:rPr lang="en-US" sz="2000" b="0" i="0" u="none" strike="noStrike" baseline="0" smtClean="0">
                <a:solidFill>
                  <a:srgbClr val="000000"/>
                </a:solidFill>
                <a:latin typeface="Segoe"/>
                <a:ea typeface="ＭＳ ゴシック"/>
              </a:rPr>
              <a:t> and </a:t>
            </a:r>
            <a:r>
              <a:rPr lang="en-US" sz="2000" b="0" i="1" u="none" strike="noStrike" baseline="0" smtClean="0">
                <a:solidFill>
                  <a:srgbClr val="000000"/>
                </a:solidFill>
                <a:latin typeface="Segoe"/>
                <a:ea typeface="ＭＳ ゴシック"/>
              </a:rPr>
              <a:t>Relative</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to</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original</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picture</a:t>
            </a:r>
            <a:r>
              <a:rPr lang="en-US" sz="2000" b="0" i="0" u="none" strike="noStrike" baseline="0" smtClean="0">
                <a:solidFill>
                  <a:srgbClr val="000000"/>
                </a:solidFill>
                <a:latin typeface="Segoe"/>
                <a:ea typeface="ＭＳ ゴシック"/>
              </a:rPr>
              <a:t> </a:t>
            </a:r>
            <a:r>
              <a:rPr lang="en-US" sz="2000" b="0" i="1" u="none" strike="noStrike" baseline="0" smtClean="0">
                <a:solidFill>
                  <a:srgbClr val="000000"/>
                </a:solidFill>
                <a:latin typeface="Segoe"/>
                <a:ea typeface="ＭＳ ゴシック"/>
              </a:rPr>
              <a:t>siz</a:t>
            </a:r>
            <a:r>
              <a:rPr lang="en-US" sz="2000" b="0" i="0" u="none" strike="noStrike" baseline="0" smtClean="0">
                <a:solidFill>
                  <a:srgbClr val="000000"/>
                </a:solidFill>
                <a:latin typeface="Segoe"/>
                <a:ea typeface="ＭＳ ゴシック"/>
              </a:rPr>
              <a:t>e check boxes should be selected</a:t>
            </a:r>
            <a:r>
              <a:rPr lang="en-US" sz="2000" b="0" i="0" u="none" strike="noStrike" baseline="0" smtClean="0">
                <a:solidFill>
                  <a:srgbClr val="000000"/>
                </a:solidFill>
                <a:latin typeface="Times New Roman"/>
                <a:ea typeface="ＭＳ ゴシック"/>
              </a:rPr>
              <a:t>.</a:t>
            </a:r>
            <a:r>
              <a:rPr lang="en-US" sz="2000" b="0" i="0" u="none" strike="noStrike" baseline="0" smtClean="0">
                <a:solidFill>
                  <a:srgbClr val="000000"/>
                </a:solidFill>
                <a:latin typeface="Segoe"/>
                <a:ea typeface="ＭＳ ゴシック"/>
              </a:rPr>
              <a:t> When the </a:t>
            </a:r>
            <a:r>
              <a:rPr lang="en-US" sz="2000" b="0" i="1" u="none" strike="noStrike" baseline="0" smtClean="0">
                <a:solidFill>
                  <a:srgbClr val="000000"/>
                </a:solidFill>
                <a:latin typeface="Segoe"/>
                <a:ea typeface="ＭＳ ゴシック"/>
              </a:rPr>
              <a:t>Lock Aspect Ratio </a:t>
            </a:r>
            <a:r>
              <a:rPr lang="en-US" sz="2000" b="0" i="0" u="none" strike="noStrike" baseline="0" smtClean="0">
                <a:solidFill>
                  <a:srgbClr val="000000"/>
                </a:solidFill>
                <a:latin typeface="Segoe"/>
                <a:ea typeface="ＭＳ ゴシック"/>
              </a:rPr>
              <a:t>box is selected, you will be able to scale the picture in proportion by height and width by the same percentage. When the </a:t>
            </a:r>
            <a:r>
              <a:rPr lang="en-US" sz="2000" b="0" i="1" u="none" strike="noStrike" baseline="0" smtClean="0">
                <a:solidFill>
                  <a:srgbClr val="000000"/>
                </a:solidFill>
                <a:latin typeface="Segoe"/>
                <a:ea typeface="ＭＳ ゴシック"/>
              </a:rPr>
              <a:t>Relative to original picture size</a:t>
            </a:r>
            <a:r>
              <a:rPr lang="en-US" sz="2000" b="0" i="0" u="none" strike="noStrike" baseline="0" smtClean="0">
                <a:solidFill>
                  <a:srgbClr val="000000"/>
                </a:solidFill>
                <a:latin typeface="Segoe"/>
                <a:ea typeface="ＭＳ ゴシック"/>
              </a:rPr>
              <a:t> box is selected, the scaling Height and Width are comparative to the original size. The original size of the picture is under the </a:t>
            </a:r>
            <a:r>
              <a:rPr lang="en-US" sz="2000" b="0" i="1" u="none" strike="noStrike" baseline="0" smtClean="0">
                <a:solidFill>
                  <a:srgbClr val="000000"/>
                </a:solidFill>
                <a:latin typeface="Segoe"/>
                <a:ea typeface="ＭＳ ゴシック"/>
              </a:rPr>
              <a:t>Original size</a:t>
            </a:r>
            <a:r>
              <a:rPr lang="en-US" sz="2000" b="0" i="0" u="none" strike="noStrike" baseline="0" smtClean="0">
                <a:solidFill>
                  <a:srgbClr val="000000"/>
                </a:solidFill>
                <a:latin typeface="Segoe"/>
                <a:ea typeface="ＭＳ ゴシック"/>
              </a:rPr>
              <a:t> section.</a:t>
            </a:r>
          </a:p>
          <a:p>
            <a:pPr lvl="1">
              <a:buFont typeface="+mj-lt"/>
              <a:buAutoNum type="arabicPeriod" startAt="3"/>
            </a:pPr>
            <a:r>
              <a:rPr lang="en-US" sz="2000">
                <a:solidFill>
                  <a:srgbClr val="000000"/>
                </a:solidFill>
                <a:latin typeface="Segoe"/>
                <a:ea typeface="ＭＳ ゴシック"/>
              </a:rPr>
              <a:t>Under the Scale section, for the </a:t>
            </a:r>
            <a:r>
              <a:rPr lang="en-US" sz="2000" i="1">
                <a:solidFill>
                  <a:srgbClr val="000000"/>
                </a:solidFill>
                <a:latin typeface="Segoe"/>
                <a:ea typeface="ＭＳ ゴシック"/>
              </a:rPr>
              <a:t>Height</a:t>
            </a:r>
            <a:r>
              <a:rPr lang="en-US" sz="2000">
                <a:solidFill>
                  <a:srgbClr val="000000"/>
                </a:solidFill>
                <a:latin typeface="Segoe"/>
                <a:ea typeface="ＭＳ ゴシック"/>
              </a:rPr>
              <a:t> key </a:t>
            </a:r>
            <a:r>
              <a:rPr lang="en-US" sz="2000" b="1">
                <a:solidFill>
                  <a:prstClr val="black"/>
                </a:solidFill>
                <a:latin typeface="Segoe"/>
                <a:ea typeface="ＭＳ ゴシック"/>
              </a:rPr>
              <a:t>25%</a:t>
            </a:r>
            <a:r>
              <a:rPr lang="en-US" sz="2000">
                <a:solidFill>
                  <a:srgbClr val="000000"/>
                </a:solidFill>
                <a:latin typeface="Segoe"/>
                <a:ea typeface="ＭＳ ゴシック"/>
              </a:rPr>
              <a:t> then press the </a:t>
            </a:r>
            <a:r>
              <a:rPr lang="en-US" sz="2000" b="1">
                <a:solidFill>
                  <a:prstClr val="black"/>
                </a:solidFill>
                <a:latin typeface="Segoe"/>
                <a:ea typeface="ＭＳ ゴシック"/>
              </a:rPr>
              <a:t>Tab</a:t>
            </a:r>
            <a:r>
              <a:rPr lang="en-US" sz="2000">
                <a:solidFill>
                  <a:srgbClr val="000000"/>
                </a:solidFill>
                <a:latin typeface="Segoe"/>
                <a:ea typeface="ＭＳ ゴシック"/>
              </a:rPr>
              <a:t> key. The scale width of the active picture automatically changes to 25% because </a:t>
            </a:r>
            <a:r>
              <a:rPr lang="en-US" sz="2000" i="1">
                <a:solidFill>
                  <a:srgbClr val="000000"/>
                </a:solidFill>
                <a:latin typeface="Segoe"/>
                <a:ea typeface="ＭＳ ゴシック"/>
              </a:rPr>
              <a:t>Lock aspect ratio</a:t>
            </a:r>
            <a:r>
              <a:rPr lang="en-US" sz="2000">
                <a:solidFill>
                  <a:srgbClr val="000000"/>
                </a:solidFill>
                <a:latin typeface="Segoe"/>
                <a:ea typeface="ＭＳ ゴシック"/>
              </a:rPr>
              <a:t> is selected. The </a:t>
            </a:r>
            <a:r>
              <a:rPr lang="en-US" sz="2000" i="1">
                <a:solidFill>
                  <a:srgbClr val="000000"/>
                </a:solidFill>
                <a:latin typeface="Segoe"/>
                <a:ea typeface="ＭＳ ゴシック"/>
              </a:rPr>
              <a:t>Absolute Height</a:t>
            </a:r>
            <a:r>
              <a:rPr lang="en-US" sz="2000">
                <a:solidFill>
                  <a:srgbClr val="000000"/>
                </a:solidFill>
                <a:latin typeface="Segoe"/>
                <a:ea typeface="ＭＳ ゴシック"/>
              </a:rPr>
              <a:t> dimension also changes to 2.99”, to accommodate the new size compared to the original.</a:t>
            </a:r>
          </a:p>
          <a:p>
            <a:pPr lvl="1" rtl="0">
              <a:buFont typeface="+mj-lt"/>
              <a:buAutoNum type="arabicPeriod" startAt="3"/>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8400"/>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8400"/>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8400"/>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9534241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Clip Art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Select the clip art image you inserted into the document during the preceding exercise to display the </a:t>
            </a:r>
            <a:r>
              <a:rPr lang="en-US" b="0" i="1" u="none" strike="noStrike" baseline="0" smtClean="0">
                <a:solidFill>
                  <a:srgbClr val="000000"/>
                </a:solidFill>
                <a:latin typeface="Segoe"/>
                <a:ea typeface="ＭＳ ゴシック"/>
              </a:rPr>
              <a:t>Picture Tools Format </a:t>
            </a:r>
            <a:r>
              <a:rPr lang="en-US" b="0" i="0" u="none" strike="noStrike" baseline="0" smtClean="0">
                <a:solidFill>
                  <a:srgbClr val="000000"/>
                </a:solidFill>
                <a:latin typeface="Segoe"/>
                <a:ea typeface="ＭＳ ゴシック"/>
              </a:rPr>
              <a:t>tab</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Right-click then select </a:t>
            </a:r>
            <a:r>
              <a:rPr lang="en-US" b="0" i="0" u="none" strike="noStrike" baseline="0" smtClean="0">
                <a:solidFill>
                  <a:prstClr val="black"/>
                </a:solidFill>
                <a:latin typeface="Segoe"/>
                <a:ea typeface="ＭＳ ゴシック"/>
              </a:rPr>
              <a:t>Edit Picture from the sh</a:t>
            </a:r>
            <a:r>
              <a:rPr lang="en-US" b="0" i="0" u="none" strike="noStrike" baseline="0" smtClean="0">
                <a:solidFill>
                  <a:srgbClr val="000000"/>
                </a:solidFill>
                <a:latin typeface="Segoe"/>
                <a:ea typeface="ＭＳ ゴシック"/>
              </a:rPr>
              <a:t>ortcut menu. Word automatically moves the clip art to the upper-left corner of the document to begin formatting.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spTree>
    <p:extLst>
      <p:ext uri="{BB962C8B-B14F-4D97-AF65-F5344CB8AC3E}">
        <p14:creationId xmlns:p14="http://schemas.microsoft.com/office/powerpoint/2010/main" val="13966306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Clip Art</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solidFill>
                  <a:srgbClr val="000000"/>
                </a:solidFill>
                <a:latin typeface="Segoe"/>
                <a:ea typeface="ＭＳ ゴシック"/>
              </a:rPr>
              <a:t>Click above the man’s head in the dark yellow area to select the background area; then right-click. Above the shortcut menu, a new menu with three options appears to allow changes to the Style, Fill and Outline, along with the shortcut menu (below). When you select parts of an object, selection points appears around it, and you are ready to begin formatting.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pic>
        <p:nvPicPr>
          <p:cNvPr id="7" name="Picture 6" descr="0837.png"/>
          <p:cNvPicPr>
            <a:picLocks noChangeAspect="1"/>
          </p:cNvPicPr>
          <p:nvPr/>
        </p:nvPicPr>
        <p:blipFill rotWithShape="1">
          <a:blip r:embed="rId2">
            <a:extLst>
              <a:ext uri="{28A0092B-C50C-407E-A947-70E740481C1C}">
                <a14:useLocalDpi xmlns:a14="http://schemas.microsoft.com/office/drawing/2010/main" val="0"/>
              </a:ext>
            </a:extLst>
          </a:blip>
          <a:srcRect b="18868"/>
          <a:stretch/>
        </p:blipFill>
        <p:spPr>
          <a:xfrm>
            <a:off x="2074333" y="3471333"/>
            <a:ext cx="5859516" cy="2548467"/>
          </a:xfrm>
          <a:prstGeom prst="rect">
            <a:avLst/>
          </a:prstGeom>
        </p:spPr>
      </p:pic>
    </p:spTree>
    <p:extLst>
      <p:ext uri="{BB962C8B-B14F-4D97-AF65-F5344CB8AC3E}">
        <p14:creationId xmlns:p14="http://schemas.microsoft.com/office/powerpoint/2010/main" val="2230184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Clip Art</a:t>
            </a:r>
          </a:p>
        </p:txBody>
      </p:sp>
      <p:sp>
        <p:nvSpPr>
          <p:cNvPr id="3" name="Text Placeholder 2"/>
          <p:cNvSpPr>
            <a:spLocks noGrp="1"/>
          </p:cNvSpPr>
          <p:nvPr>
            <p:ph type="body" idx="1"/>
          </p:nvPr>
        </p:nvSpPr>
        <p:spPr/>
        <p:txBody>
          <a:bodyPr/>
          <a:lstStyle/>
          <a:p>
            <a:pPr lvl="1" rtl="0">
              <a:lnSpc>
                <a:spcPct val="90000"/>
              </a:lnSpc>
              <a:buFont typeface="+mj-lt"/>
              <a:buAutoNum type="arabicPeriod" startAt="4"/>
            </a:pPr>
            <a:r>
              <a:rPr lang="en-US" sz="2000" b="0" i="0" u="none" strike="noStrike" baseline="0" smtClean="0">
                <a:solidFill>
                  <a:srgbClr val="000000"/>
                </a:solidFill>
                <a:latin typeface="Segoe"/>
                <a:ea typeface="ＭＳ ゴシック"/>
              </a:rPr>
              <a:t>C</a:t>
            </a:r>
            <a:r>
              <a:rPr lang="en-US" sz="2000" b="0" i="0" u="none" strike="noStrike" baseline="0" smtClean="0">
                <a:solidFill>
                  <a:prstClr val="black"/>
                </a:solidFill>
                <a:latin typeface="Segoe"/>
                <a:ea typeface="ＭＳ ゴシック"/>
              </a:rPr>
              <a:t>lick the Fill button to produce the color palette and select the Blue-Gray, Text 2, Lighter 80% to change the background color. </a:t>
            </a:r>
          </a:p>
          <a:p>
            <a:pPr lvl="1" rtl="0">
              <a:lnSpc>
                <a:spcPct val="90000"/>
              </a:lnSpc>
              <a:buAutoNum type="arabicPeriod" startAt="4"/>
            </a:pPr>
            <a:r>
              <a:rPr lang="en-US" sz="2000" b="0" i="0" u="none" strike="noStrike" baseline="0" smtClean="0">
                <a:solidFill>
                  <a:prstClr val="black"/>
                </a:solidFill>
                <a:latin typeface="Segoe"/>
                <a:ea typeface="ＭＳ ゴシック"/>
              </a:rPr>
              <a:t>Select the palm tree within the frame to change the color of the palms to a darker green. The selection points surround the palms. Right-click, and then apply the Green, Accent 6, Darker 50% from the </a:t>
            </a:r>
            <a:r>
              <a:rPr lang="en-US" sz="2000" b="0" i="1" u="none" strike="noStrike" baseline="0" smtClean="0">
                <a:solidFill>
                  <a:prstClr val="black"/>
                </a:solidFill>
                <a:latin typeface="Segoe"/>
                <a:ea typeface="ＭＳ ゴシック"/>
              </a:rPr>
              <a:t>Fill</a:t>
            </a:r>
            <a:r>
              <a:rPr lang="en-US" sz="2000" b="0" i="0" u="none" strike="noStrike" baseline="0" smtClean="0">
                <a:solidFill>
                  <a:prstClr val="black"/>
                </a:solidFill>
                <a:latin typeface="Segoe"/>
                <a:ea typeface="ＭＳ ゴシック"/>
              </a:rPr>
              <a:t> menu.</a:t>
            </a:r>
          </a:p>
          <a:p>
            <a:pPr lvl="1">
              <a:lnSpc>
                <a:spcPct val="90000"/>
              </a:lnSpc>
              <a:buFont typeface="+mj-lt"/>
              <a:buAutoNum type="arabicPeriod" startAt="6"/>
            </a:pPr>
            <a:r>
              <a:rPr lang="en-US" sz="2000">
                <a:solidFill>
                  <a:srgbClr val="000000"/>
                </a:solidFill>
                <a:latin typeface="Segoe"/>
                <a:ea typeface="ＭＳ ゴシック"/>
              </a:rPr>
              <a:t>Select the female’s head to change her color to </a:t>
            </a:r>
            <a:r>
              <a:rPr lang="en-US" sz="2000" i="1">
                <a:solidFill>
                  <a:srgbClr val="000000"/>
                </a:solidFill>
                <a:latin typeface="Segoe"/>
                <a:ea typeface="ＭＳ ゴシック"/>
              </a:rPr>
              <a:t>yellow</a:t>
            </a:r>
            <a:r>
              <a:rPr lang="en-US" sz="2000">
                <a:solidFill>
                  <a:srgbClr val="000000"/>
                </a:solidFill>
                <a:latin typeface="Segoe"/>
                <a:ea typeface="ＭＳ ゴシック"/>
              </a:rPr>
              <a:t> using the </a:t>
            </a:r>
            <a:r>
              <a:rPr lang="en-US" sz="2000" i="1">
                <a:solidFill>
                  <a:srgbClr val="000000"/>
                </a:solidFill>
                <a:latin typeface="Segoe"/>
                <a:ea typeface="ＭＳ ゴシック"/>
              </a:rPr>
              <a:t>Fill</a:t>
            </a:r>
            <a:r>
              <a:rPr lang="en-US" sz="2000">
                <a:solidFill>
                  <a:srgbClr val="000000"/>
                </a:solidFill>
                <a:latin typeface="Segoe"/>
                <a:ea typeface="ＭＳ ゴシック"/>
              </a:rPr>
              <a:t> menu. Make sure the selection points surround the area of her head. Now that you have made changes, let’s apply the other formatting options available.</a:t>
            </a:r>
          </a:p>
          <a:p>
            <a:pPr lvl="1">
              <a:lnSpc>
                <a:spcPct val="90000"/>
              </a:lnSpc>
              <a:buAutoNum type="arabicPeriod" startAt="6"/>
            </a:pPr>
            <a:r>
              <a:rPr lang="en-US" sz="2000">
                <a:solidFill>
                  <a:prstClr val="black"/>
                </a:solidFill>
                <a:latin typeface="Segoe"/>
                <a:ea typeface="ＭＳ ゴシック"/>
              </a:rPr>
              <a:t>Position the insertion point in the background area located in the upper-right of the clip art; right-click then click the Style button to produce the style gallery. Select the Colored Fill - Black, Dark 1 to apply this background color behind the wall of the clip art.</a:t>
            </a:r>
          </a:p>
          <a:p>
            <a:pPr lvl="1" rtl="0">
              <a:lnSpc>
                <a:spcPct val="90000"/>
              </a:lnSpc>
              <a:buAutoNum type="arabicPeriod" startAt="4"/>
            </a:pPr>
            <a:endParaRPr lang="en-US" sz="2000"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spTree>
    <p:extLst>
      <p:ext uri="{BB962C8B-B14F-4D97-AF65-F5344CB8AC3E}">
        <p14:creationId xmlns:p14="http://schemas.microsoft.com/office/powerpoint/2010/main" val="1268985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Clip Art</a:t>
            </a:r>
          </a:p>
        </p:txBody>
      </p:sp>
      <p:sp>
        <p:nvSpPr>
          <p:cNvPr id="3" name="Text Placeholder 2"/>
          <p:cNvSpPr>
            <a:spLocks noGrp="1"/>
          </p:cNvSpPr>
          <p:nvPr>
            <p:ph type="body" idx="1"/>
          </p:nvPr>
        </p:nvSpPr>
        <p:spPr/>
        <p:txBody>
          <a:bodyPr/>
          <a:lstStyle/>
          <a:p>
            <a:pPr lvl="1">
              <a:buFont typeface="+mj-lt"/>
              <a:buAutoNum type="arabicPeriod" startAt="8"/>
            </a:pPr>
            <a:r>
              <a:rPr lang="en-US">
                <a:solidFill>
                  <a:prstClr val="black"/>
                </a:solidFill>
                <a:latin typeface="Segoe"/>
                <a:ea typeface="ＭＳ ゴシック"/>
              </a:rPr>
              <a:t>Select the computer screen (gray area) then click the Outline button and change the weight to 3 pt.</a:t>
            </a:r>
          </a:p>
          <a:p>
            <a:pPr lvl="1" rtl="0">
              <a:buAutoNum type="arabicPeriod" startAt="8"/>
            </a:pPr>
            <a:r>
              <a:rPr lang="en-US" b="0" i="0" u="none" strike="noStrike" baseline="0" smtClean="0">
                <a:solidFill>
                  <a:prstClr val="black"/>
                </a:solidFill>
                <a:latin typeface="Segoe"/>
                <a:ea typeface="ＭＳ ゴシック"/>
              </a:rPr>
              <a:t>Click the Outline button again and change the color to Green, Accent 6, Darker 25%. This action changes the inside frame of the computer.</a:t>
            </a:r>
          </a:p>
          <a:p>
            <a:pPr lvl="1" rtl="0">
              <a:buAutoNum type="arabicPeriod" startAt="8"/>
            </a:pPr>
            <a:r>
              <a:rPr lang="en-US" b="0" i="0" u="none" strike="noStrike" baseline="0" smtClean="0">
                <a:solidFill>
                  <a:prstClr val="black"/>
                </a:solidFill>
                <a:latin typeface="Segoe"/>
                <a:ea typeface="ＭＳ ゴシック"/>
              </a:rPr>
              <a:t>Select the table to change the Fill color to Orange, Accent 2, Darker 50%. The table color changes to a darker color.</a:t>
            </a:r>
          </a:p>
          <a:p>
            <a:pPr lvl="1" rtl="0">
              <a:buAutoNum type="arabicPeriod" startAt="8"/>
            </a:pPr>
            <a:r>
              <a:rPr lang="en-US" b="0" i="0" u="none" strike="noStrike" baseline="0" smtClean="0">
                <a:solidFill>
                  <a:prstClr val="black"/>
                </a:solidFill>
                <a:latin typeface="Segoe"/>
                <a:ea typeface="ＭＳ ゴシック"/>
              </a:rPr>
              <a:t>Now that you have completed formatting the clip art, it is time to format the text and position the object within the 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spTree>
    <p:extLst>
      <p:ext uri="{BB962C8B-B14F-4D97-AF65-F5344CB8AC3E}">
        <p14:creationId xmlns:p14="http://schemas.microsoft.com/office/powerpoint/2010/main" val="9305136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Clip Art</a:t>
            </a:r>
          </a:p>
        </p:txBody>
      </p:sp>
      <p:sp>
        <p:nvSpPr>
          <p:cNvPr id="3" name="Text Placeholder 2"/>
          <p:cNvSpPr>
            <a:spLocks noGrp="1"/>
          </p:cNvSpPr>
          <p:nvPr>
            <p:ph type="body" idx="1"/>
          </p:nvPr>
        </p:nvSpPr>
        <p:spPr/>
        <p:txBody>
          <a:bodyPr/>
          <a:lstStyle/>
          <a:p>
            <a:pPr lvl="1" rtl="0">
              <a:buFont typeface="+mj-lt"/>
              <a:buAutoNum type="arabicPeriod" startAt="12"/>
            </a:pPr>
            <a:r>
              <a:rPr lang="en-US" sz="2000" b="0" i="0" u="none" strike="noStrike" baseline="0" smtClean="0">
                <a:solidFill>
                  <a:prstClr val="black"/>
                </a:solidFill>
                <a:latin typeface="Segoe"/>
                <a:ea typeface="ＭＳ ゴシック"/>
              </a:rPr>
              <a:t>Click the lower part of the clip art to select the whole object and to display the </a:t>
            </a:r>
            <a:r>
              <a:rPr lang="en-US" sz="2000" b="0" i="1" u="none" strike="noStrike" baseline="0" smtClean="0">
                <a:solidFill>
                  <a:prstClr val="black"/>
                </a:solidFill>
                <a:latin typeface="Segoe"/>
                <a:ea typeface="ＭＳ ゴシック"/>
              </a:rPr>
              <a:t>Layout</a:t>
            </a:r>
            <a:r>
              <a:rPr lang="en-US" sz="2000" b="0" i="0" u="none" strike="noStrike" baseline="0" smtClean="0">
                <a:solidFill>
                  <a:prstClr val="black"/>
                </a:solidFill>
                <a:latin typeface="Segoe"/>
                <a:ea typeface="ＭＳ ゴシック"/>
              </a:rPr>
              <a:t> </a:t>
            </a:r>
            <a:r>
              <a:rPr lang="en-US" sz="2000" b="0" i="1" u="none" strike="noStrike" baseline="0" smtClean="0">
                <a:solidFill>
                  <a:prstClr val="black"/>
                </a:solidFill>
                <a:latin typeface="Segoe"/>
                <a:ea typeface="ＭＳ ゴシック"/>
              </a:rPr>
              <a:t>Options</a:t>
            </a:r>
            <a:r>
              <a:rPr lang="en-US" sz="2000" b="0" i="0" u="none" strike="noStrike" baseline="0" smtClean="0">
                <a:solidFill>
                  <a:prstClr val="black"/>
                </a:solidFill>
                <a:latin typeface="Segoe"/>
                <a:ea typeface="ＭＳ ゴシック"/>
              </a:rPr>
              <a:t> icon (below). The Layout Options were introduced earlier in this lesson.</a:t>
            </a:r>
          </a:p>
          <a:p>
            <a:pPr lvl="1" rtl="0">
              <a:buAutoNum type="arabicPeriod" startAt="12"/>
            </a:pPr>
            <a:r>
              <a:rPr lang="en-US" sz="2000" b="0" i="0" u="none" strike="noStrike" baseline="0" smtClean="0">
                <a:solidFill>
                  <a:prstClr val="black"/>
                </a:solidFill>
                <a:latin typeface="Segoe"/>
                <a:ea typeface="ＭＳ ゴシック"/>
              </a:rPr>
              <a:t>Open the Layout Options.</a:t>
            </a:r>
          </a:p>
          <a:p>
            <a:pPr lvl="1" rtl="0">
              <a:buAutoNum type="arabicPeriod" startAt="12"/>
            </a:pPr>
            <a:r>
              <a:rPr lang="en-US" sz="2000" b="0" i="0" u="none" strike="noStrike" baseline="0" smtClean="0">
                <a:solidFill>
                  <a:prstClr val="black"/>
                </a:solidFill>
                <a:latin typeface="Segoe"/>
                <a:ea typeface="ＭＳ ゴシック"/>
              </a:rPr>
              <a:t>Select the radio button by Fix position on page</a:t>
            </a:r>
            <a:r>
              <a:rPr lang="en-US" sz="2000" b="0" i="1" u="none" strike="noStrike" baseline="0" smtClean="0">
                <a:solidFill>
                  <a:prstClr val="black"/>
                </a:solidFill>
                <a:latin typeface="Segoe"/>
                <a:ea typeface="ＭＳ ゴシック"/>
              </a:rPr>
              <a:t> </a:t>
            </a:r>
            <a:r>
              <a:rPr lang="en-US" sz="2000" b="0" i="0" u="none" strike="noStrike" baseline="0" smtClean="0">
                <a:solidFill>
                  <a:prstClr val="black"/>
                </a:solidFill>
                <a:latin typeface="Segoe"/>
                <a:ea typeface="ＭＳ ゴシック"/>
              </a:rPr>
              <a:t>then click Top and Bottom</a:t>
            </a:r>
            <a:r>
              <a:rPr lang="en-US" sz="2000" b="0" i="1" u="none" strike="noStrike" baseline="0" smtClean="0">
                <a:solidFill>
                  <a:prstClr val="black"/>
                </a:solidFill>
                <a:latin typeface="Segoe"/>
                <a:ea typeface="ＭＳ ゴシック"/>
              </a:rPr>
              <a:t> </a:t>
            </a:r>
            <a:r>
              <a:rPr lang="en-US" sz="2000" b="0" i="0" u="none" strike="noStrike" baseline="0" smtClean="0">
                <a:solidFill>
                  <a:prstClr val="black"/>
                </a:solidFill>
                <a:latin typeface="Segoe"/>
                <a:ea typeface="ＭＳ ゴシック"/>
              </a:rPr>
              <a:t>in the </a:t>
            </a:r>
            <a:r>
              <a:rPr lang="en-US" sz="2000" b="0" i="1" u="none" strike="noStrike" baseline="0" smtClean="0">
                <a:solidFill>
                  <a:prstClr val="black"/>
                </a:solidFill>
                <a:latin typeface="Segoe"/>
                <a:ea typeface="ＭＳ ゴシック"/>
              </a:rPr>
              <a:t>With Text Wrapping</a:t>
            </a:r>
            <a:r>
              <a:rPr lang="en-US" sz="2000" b="0" i="0" u="none" strike="noStrike" baseline="0" smtClean="0">
                <a:solidFill>
                  <a:prstClr val="black"/>
                </a:solidFill>
                <a:latin typeface="Segoe"/>
                <a:ea typeface="ＭＳ ゴシック"/>
              </a:rPr>
              <a:t> section. The text, “</a:t>
            </a:r>
            <a:r>
              <a:rPr lang="en-US" sz="2000" b="0" i="1" u="none" strike="noStrike" baseline="0" smtClean="0">
                <a:solidFill>
                  <a:prstClr val="black"/>
                </a:solidFill>
                <a:latin typeface="Segoe"/>
                <a:ea typeface="ＭＳ ゴシック"/>
              </a:rPr>
              <a:t>Explore the World</a:t>
            </a:r>
            <a:r>
              <a:rPr lang="en-US" sz="2000" b="0" i="0" u="none" strike="noStrike" baseline="0" smtClean="0">
                <a:solidFill>
                  <a:prstClr val="black"/>
                </a:solidFill>
                <a:latin typeface="Segoe"/>
                <a:ea typeface="ＭＳ ゴシック"/>
              </a:rPr>
              <a:t>” moves below the image.</a:t>
            </a:r>
          </a:p>
          <a:p>
            <a:pPr lvl="1" rtl="0">
              <a:buAutoNum type="arabicPeriod" startAt="12"/>
            </a:pPr>
            <a:r>
              <a:rPr lang="en-US" sz="2000" b="0" i="0" u="none" strike="noStrike" baseline="0" smtClean="0">
                <a:solidFill>
                  <a:prstClr val="black"/>
                </a:solidFill>
                <a:latin typeface="Segoe"/>
                <a:ea typeface="ＭＳ ゴシック"/>
              </a:rPr>
              <a:t>Close the Layout Options menu.</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pic>
        <p:nvPicPr>
          <p:cNvPr id="7" name="Picture 6" descr="0838.png"/>
          <p:cNvPicPr>
            <a:picLocks noChangeAspect="1"/>
          </p:cNvPicPr>
          <p:nvPr/>
        </p:nvPicPr>
        <p:blipFill rotWithShape="1">
          <a:blip r:embed="rId2">
            <a:extLst>
              <a:ext uri="{28A0092B-C50C-407E-A947-70E740481C1C}">
                <a14:useLocalDpi xmlns:a14="http://schemas.microsoft.com/office/drawing/2010/main" val="0"/>
              </a:ext>
            </a:extLst>
          </a:blip>
          <a:srcRect b="39691"/>
          <a:stretch/>
        </p:blipFill>
        <p:spPr>
          <a:xfrm>
            <a:off x="1752600" y="4191000"/>
            <a:ext cx="6002867" cy="1934434"/>
          </a:xfrm>
          <a:prstGeom prst="rect">
            <a:avLst/>
          </a:prstGeom>
        </p:spPr>
      </p:pic>
    </p:spTree>
    <p:extLst>
      <p:ext uri="{BB962C8B-B14F-4D97-AF65-F5344CB8AC3E}">
        <p14:creationId xmlns:p14="http://schemas.microsoft.com/office/powerpoint/2010/main" val="36161268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 Clip Art</a:t>
            </a:r>
          </a:p>
        </p:txBody>
      </p:sp>
      <p:sp>
        <p:nvSpPr>
          <p:cNvPr id="3" name="Text Placeholder 2"/>
          <p:cNvSpPr>
            <a:spLocks noGrp="1"/>
          </p:cNvSpPr>
          <p:nvPr>
            <p:ph type="body" idx="1"/>
          </p:nvPr>
        </p:nvSpPr>
        <p:spPr/>
        <p:txBody>
          <a:bodyPr/>
          <a:lstStyle/>
          <a:p>
            <a:pPr lvl="1" rtl="0">
              <a:buFont typeface="+mj-lt"/>
              <a:buAutoNum type="arabicPeriod" startAt="16"/>
            </a:pPr>
            <a:r>
              <a:rPr lang="en-US" b="0" i="0" u="none" strike="noStrike" baseline="0" smtClean="0">
                <a:solidFill>
                  <a:srgbClr val="000000"/>
                </a:solidFill>
                <a:latin typeface="Segoe"/>
                <a:ea typeface="ＭＳ ゴシック"/>
              </a:rPr>
              <a:t>Select the text without the paragraph mark. If the paragraph mark is selected so is the object.</a:t>
            </a:r>
          </a:p>
          <a:p>
            <a:pPr lvl="1" rtl="0">
              <a:buAutoNum type="arabicPeriod" startAt="16"/>
            </a:pPr>
            <a:r>
              <a:rPr lang="en-US" b="0" i="0" u="none" strike="noStrike" baseline="0" smtClean="0">
                <a:solidFill>
                  <a:srgbClr val="000000"/>
                </a:solidFill>
                <a:latin typeface="Segoe"/>
                <a:ea typeface="ＭＳ ゴシック"/>
              </a:rPr>
              <a:t>App</a:t>
            </a:r>
            <a:r>
              <a:rPr lang="en-US" b="0" i="0" u="none" strike="noStrike" baseline="0" smtClean="0">
                <a:solidFill>
                  <a:prstClr val="black"/>
                </a:solidFill>
                <a:latin typeface="Segoe"/>
                <a:ea typeface="ＭＳ ゴシック"/>
              </a:rPr>
              <a:t>ly WordArt and select Fill – Black, Text 1, Shadow.</a:t>
            </a:r>
          </a:p>
          <a:p>
            <a:pPr lvl="1" rtl="0">
              <a:buAutoNum type="arabicPeriod" startAt="16"/>
            </a:pPr>
            <a:r>
              <a:rPr lang="en-US" b="0" i="0" u="none" strike="noStrike" baseline="0" smtClean="0">
                <a:solidFill>
                  <a:prstClr val="black"/>
                </a:solidFill>
                <a:latin typeface="Segoe"/>
                <a:ea typeface="ＭＳ ゴシック"/>
              </a:rPr>
              <a:t>Adjust the WordArt and drag to the right of the margin keeping it centered. Disable the Show/Hide.</a:t>
            </a:r>
          </a:p>
          <a:p>
            <a:pPr lvl="1" rtl="0">
              <a:buAutoNum type="arabicPeriod" startAt="16"/>
            </a:pP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Formatted Clip Art</a:t>
            </a:r>
            <a:r>
              <a:rPr lang="en-US" b="0" i="0" u="none" strike="noStrike" baseline="0" smtClean="0">
                <a:solidFill>
                  <a:prstClr val="black"/>
                </a:solidFill>
                <a:latin typeface="Segoe"/>
                <a:ea typeface="ＭＳ ゴシック"/>
              </a:rPr>
              <a:t> in the lesson folder on your flash drive then CLOSE 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program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spTree>
    <p:extLst>
      <p:ext uri="{BB962C8B-B14F-4D97-AF65-F5344CB8AC3E}">
        <p14:creationId xmlns:p14="http://schemas.microsoft.com/office/powerpoint/2010/main" val="30262913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Reset an Image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Family Vacation5</a:t>
            </a:r>
            <a:r>
              <a:rPr lang="en-US" b="1" i="0" u="none" strike="noStrike" baseline="0" smtClean="0">
                <a:latin typeface="Segoe"/>
                <a:ea typeface="ＭＳ ゴシック"/>
              </a:rPr>
              <a:t> </a:t>
            </a:r>
            <a:r>
              <a:rPr lang="en-US" b="0" i="0" u="none" strike="noStrike" baseline="0" smtClean="0">
                <a:latin typeface="Segoe"/>
                <a:ea typeface="ＭＳ ゴシック"/>
              </a:rPr>
              <a:t>document from the lesson folder. You completed this exercise earlier in the lesson.</a:t>
            </a:r>
          </a:p>
          <a:p>
            <a:pPr lvl="1" rtl="0"/>
            <a:r>
              <a:rPr lang="en-US" b="0" i="0" u="none" strike="noStrike" baseline="0" smtClean="0">
                <a:solidFill>
                  <a:srgbClr val="000000"/>
                </a:solidFill>
                <a:latin typeface="Segoe"/>
                <a:ea typeface="ＭＳ ゴシック"/>
              </a:rPr>
              <a:t>Changes were made to this picture and now you want to reset the picture using the </a:t>
            </a:r>
            <a:r>
              <a:rPr lang="en-US" b="0" i="1" u="none" strike="noStrike" baseline="0" smtClean="0">
                <a:solidFill>
                  <a:srgbClr val="000000"/>
                </a:solidFill>
                <a:latin typeface="Segoe"/>
                <a:ea typeface="ＭＳ ゴシック"/>
              </a:rPr>
              <a:t>Picture Tools</a:t>
            </a:r>
            <a:r>
              <a:rPr lang="en-US" b="0" i="0" u="none" strike="noStrike" baseline="0" smtClean="0">
                <a:solidFill>
                  <a:srgbClr val="000000"/>
                </a:solidFill>
                <a:latin typeface="Segoe"/>
                <a:ea typeface="ＭＳ ゴシック"/>
              </a:rPr>
              <a:t>. Select the</a:t>
            </a:r>
            <a:r>
              <a:rPr lang="en-US" b="0" i="0" u="none" strike="noStrike" baseline="0" smtClean="0">
                <a:solidFill>
                  <a:prstClr val="black"/>
                </a:solidFill>
                <a:latin typeface="Segoe"/>
                <a:ea typeface="ＭＳ ゴシック"/>
              </a:rPr>
              <a:t> picture.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Format</a:t>
            </a:r>
            <a:r>
              <a:rPr lang="en-US" b="0" i="0" u="none" strike="noStrike" baseline="0" smtClean="0">
                <a:solidFill>
                  <a:srgbClr val="000000"/>
                </a:solidFill>
                <a:latin typeface="Segoe"/>
                <a:ea typeface="ＭＳ ゴシック"/>
              </a:rPr>
              <a:t> tab</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Adjus</a:t>
            </a:r>
            <a:r>
              <a:rPr lang="en-US" b="0" i="1" u="none" strike="noStrike" baseline="0" smtClean="0">
                <a:solidFill>
                  <a:prstClr val="black"/>
                </a:solidFill>
                <a:latin typeface="Segoe"/>
                <a:ea typeface="ＭＳ ゴシック"/>
              </a:rPr>
              <a:t>t</a:t>
            </a:r>
            <a:r>
              <a:rPr lang="en-US" b="0" i="0" u="none" strike="noStrike" baseline="0" smtClean="0">
                <a:solidFill>
                  <a:prstClr val="black"/>
                </a:solidFill>
                <a:latin typeface="Segoe"/>
                <a:ea typeface="ＭＳ ゴシック"/>
              </a:rPr>
              <a:t> group, click the </a:t>
            </a:r>
            <a:r>
              <a:rPr lang="en-US" b="1" i="0" u="none" strike="noStrike" baseline="0" smtClean="0">
                <a:solidFill>
                  <a:prstClr val="black"/>
                </a:solidFill>
                <a:latin typeface="Segoe"/>
                <a:ea typeface="ＭＳ ゴシック"/>
              </a:rPr>
              <a:t>drop down arrow </a:t>
            </a:r>
            <a:r>
              <a:rPr lang="en-US" b="0" i="0" u="none" strike="noStrike" baseline="0" smtClean="0">
                <a:solidFill>
                  <a:prstClr val="black"/>
                </a:solidFill>
                <a:latin typeface="Segoe"/>
                <a:ea typeface="ＭＳ ゴシック"/>
              </a:rPr>
              <a:t>to display the </a:t>
            </a:r>
            <a:r>
              <a:rPr lang="en-US" b="0" i="1" u="none" strike="noStrike" baseline="0" smtClean="0">
                <a:solidFill>
                  <a:prstClr val="black"/>
                </a:solidFill>
                <a:latin typeface="Segoe"/>
                <a:ea typeface="ＭＳ ゴシック"/>
              </a:rPr>
              <a:t>Reset Picture</a:t>
            </a:r>
            <a:r>
              <a:rPr lang="en-US" b="0" i="0" u="none" strike="noStrike" baseline="0" smtClean="0">
                <a:solidFill>
                  <a:prstClr val="black"/>
                </a:solidFill>
                <a:latin typeface="Segoe"/>
                <a:ea typeface="ＭＳ ゴシック"/>
              </a:rPr>
              <a:t> menu; then select Reset Picture and Size. Formatting changes you made to the picture earlier are discarded.</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Family Vacation5. Reset</a:t>
            </a:r>
            <a:r>
              <a:rPr lang="en-US" b="0" i="0" u="none" strike="noStrike" baseline="0" smtClean="0">
                <a:solidFill>
                  <a:srgbClr val="000000"/>
                </a:solidFill>
                <a:latin typeface="Segoe"/>
                <a:ea typeface="ＭＳ ゴシック"/>
              </a:rPr>
              <a:t> to your flash drive in the lesson folder.</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76</a:t>
            </a:fld>
            <a:endParaRPr lang="en-US" dirty="0"/>
          </a:p>
        </p:txBody>
      </p:sp>
    </p:spTree>
    <p:extLst>
      <p:ext uri="{BB962C8B-B14F-4D97-AF65-F5344CB8AC3E}">
        <p14:creationId xmlns:p14="http://schemas.microsoft.com/office/powerpoint/2010/main" val="21832562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Compress Images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To display the </a:t>
            </a:r>
            <a:r>
              <a:rPr lang="en-US" b="0" i="1" u="none" strike="noStrike" baseline="0" smtClean="0">
                <a:solidFill>
                  <a:srgbClr val="000000"/>
                </a:solidFill>
                <a:latin typeface="Segoe"/>
                <a:ea typeface="ＭＳ ゴシック"/>
              </a:rPr>
              <a:t>Picture Tools</a:t>
            </a:r>
            <a:r>
              <a:rPr lang="en-US" b="0" i="0" u="none" strike="noStrike" baseline="0" smtClean="0">
                <a:solidFill>
                  <a:srgbClr val="000000"/>
                </a:solidFill>
                <a:latin typeface="Segoe"/>
                <a:ea typeface="ＭＳ ゴシック"/>
              </a:rPr>
              <a:t>, select the picture then click the </a:t>
            </a:r>
            <a:r>
              <a:rPr lang="en-US" b="1" i="0" u="none" strike="noStrike" baseline="0" smtClean="0">
                <a:solidFill>
                  <a:prstClr val="black"/>
                </a:solidFill>
                <a:latin typeface="Segoe"/>
                <a:ea typeface="ＭＳ ゴシック"/>
              </a:rPr>
              <a:t>Format </a:t>
            </a:r>
            <a:r>
              <a:rPr lang="en-US" b="0" i="0" u="none" strike="noStrike" baseline="0" smtClean="0">
                <a:solidFill>
                  <a:srgbClr val="000000"/>
                </a:solidFill>
                <a:latin typeface="Segoe"/>
                <a:ea typeface="ＭＳ ゴシック"/>
              </a:rPr>
              <a:t>tab</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Adjust</a:t>
            </a:r>
            <a:r>
              <a:rPr lang="en-US" b="0" i="0" u="none" strike="noStrike" baseline="0" smtClean="0">
                <a:solidFill>
                  <a:srgbClr val="000000"/>
                </a:solidFill>
                <a:latin typeface="Segoe"/>
                <a:ea typeface="ＭＳ ゴシック"/>
              </a:rPr>
              <a:t> group, click</a:t>
            </a:r>
            <a:r>
              <a:rPr lang="en-US" b="0" i="0" u="none" strike="noStrike" baseline="0" smtClean="0">
                <a:solidFill>
                  <a:prstClr val="black"/>
                </a:solidFill>
                <a:latin typeface="Segoe"/>
                <a:ea typeface="ＭＳ ゴシック"/>
              </a:rPr>
              <a:t> the Compress Pictures button</a:t>
            </a:r>
            <a:r>
              <a:rPr lang="en-US" b="0" i="0" u="none" strike="noStrike" baseline="0" smtClean="0">
                <a:solidFill>
                  <a:srgbClr val="000000"/>
                </a:solidFill>
                <a:latin typeface="Segoe"/>
                <a:ea typeface="ＭＳ ゴシック"/>
              </a:rPr>
              <a:t> to display the Compress Pictures dialog box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77</a:t>
            </a:fld>
            <a:endParaRPr lang="en-US" dirty="0"/>
          </a:p>
        </p:txBody>
      </p:sp>
      <p:pic>
        <p:nvPicPr>
          <p:cNvPr id="7" name="Picture 6" descr="0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429000"/>
            <a:ext cx="6252633" cy="2863189"/>
          </a:xfrm>
          <a:prstGeom prst="rect">
            <a:avLst/>
          </a:prstGeom>
        </p:spPr>
      </p:pic>
    </p:spTree>
    <p:extLst>
      <p:ext uri="{BB962C8B-B14F-4D97-AF65-F5344CB8AC3E}">
        <p14:creationId xmlns:p14="http://schemas.microsoft.com/office/powerpoint/2010/main" val="41874397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Compress Images</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solidFill>
                  <a:srgbClr val="000000"/>
                </a:solidFill>
                <a:latin typeface="Segoe"/>
                <a:ea typeface="ＭＳ ゴシック"/>
              </a:rPr>
              <a:t>In the Compression Options section, check marks indicate which features are activated—in this case, both are turned on.</a:t>
            </a:r>
          </a:p>
          <a:p>
            <a:pPr lvl="1" rtl="0">
              <a:buAutoNum type="arabicPeriod" startAt="3"/>
            </a:pPr>
            <a:r>
              <a:rPr lang="en-US" sz="2000" b="0" i="0" u="none" strike="noStrike" baseline="0" smtClean="0">
                <a:solidFill>
                  <a:prstClr val="black"/>
                </a:solidFill>
                <a:latin typeface="Segoe"/>
                <a:ea typeface="ＭＳ ゴシック"/>
              </a:rPr>
              <a:t>In the Target Output section, select the radio button by E-mail (96 ppi): minimize document size for sharing. By selecting this radio button, the picture file size will be compressed to make the document ready for sharing via email. The other options available are to compress the picture at a quality still acceptable for printing correctly on printers and to ensure screen quality when viewing on web pages and projectors.</a:t>
            </a:r>
          </a:p>
          <a:p>
            <a:pPr lvl="1">
              <a:buFont typeface="+mj-lt"/>
              <a:buAutoNum type="arabicPeriod" startAt="5"/>
            </a:pPr>
            <a:r>
              <a:rPr lang="en-US" sz="2000">
                <a:solidFill>
                  <a:srgbClr val="000000"/>
                </a:solidFill>
                <a:latin typeface="Segoe"/>
                <a:ea typeface="ＭＳ ゴシック"/>
              </a:rPr>
              <a:t>Click </a:t>
            </a:r>
            <a:r>
              <a:rPr lang="en-US" sz="2000" b="1">
                <a:solidFill>
                  <a:prstClr val="black"/>
                </a:solidFill>
                <a:latin typeface="Segoe"/>
                <a:ea typeface="ＭＳ ゴシック"/>
              </a:rPr>
              <a:t>OK.</a:t>
            </a:r>
          </a:p>
          <a:p>
            <a:pPr lvl="1">
              <a:buAutoNum type="arabicPeriod" startAt="5"/>
            </a:pPr>
            <a:r>
              <a:rPr lang="en-US" sz="2000">
                <a:solidFill>
                  <a:srgbClr val="000000"/>
                </a:solidFill>
                <a:latin typeface="Segoe"/>
                <a:ea typeface="ＭＳ ゴシック"/>
              </a:rPr>
              <a:t>SAVE the document as </a:t>
            </a:r>
            <a:r>
              <a:rPr lang="en-US" sz="2000" b="1" i="1">
                <a:solidFill>
                  <a:prstClr val="black"/>
                </a:solidFill>
                <a:latin typeface="Segoe"/>
                <a:ea typeface="ＭＳ ゴシック"/>
              </a:rPr>
              <a:t>Family Vacation5. Compress</a:t>
            </a:r>
            <a:r>
              <a:rPr lang="en-US" sz="2000">
                <a:solidFill>
                  <a:srgbClr val="000000"/>
                </a:solidFill>
                <a:latin typeface="Segoe"/>
                <a:ea typeface="ＭＳ ゴシック"/>
              </a:rPr>
              <a:t> in the lesson folder on your flash drive then CLOSE the file.</a:t>
            </a:r>
          </a:p>
          <a:p>
            <a:pPr lvl="0"/>
            <a:r>
              <a:rPr lang="en-US" sz="2000" b="1">
                <a:latin typeface="Segoe"/>
                <a:ea typeface="ＭＳ ゴシック"/>
              </a:rPr>
              <a:t>PAUSE. LEAVE</a:t>
            </a:r>
            <a:r>
              <a:rPr lang="en-US" sz="2000">
                <a:latin typeface="Segoe"/>
                <a:ea typeface="ＭＳ ゴシック"/>
              </a:rPr>
              <a:t> Word open to use in the next exercise.</a:t>
            </a:r>
          </a:p>
          <a:p>
            <a:pPr lvl="1" rtl="0">
              <a:buAutoNum type="arabicPeriod" startAt="3"/>
            </a:pPr>
            <a:endParaRPr lang="en-US" sz="2000"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78</a:t>
            </a:fld>
            <a:endParaRPr lang="en-US" dirty="0"/>
          </a:p>
        </p:txBody>
      </p:sp>
    </p:spTree>
    <p:extLst>
      <p:ext uri="{BB962C8B-B14F-4D97-AF65-F5344CB8AC3E}">
        <p14:creationId xmlns:p14="http://schemas.microsoft.com/office/powerpoint/2010/main" val="24927900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Chart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 Family Vacation5 document from the lesson folder. You completed this exercise earlier in the lesson.</a:t>
            </a:r>
          </a:p>
          <a:p>
            <a:pPr lvl="1" rtl="0"/>
            <a:r>
              <a:rPr lang="en-US" b="0" i="0" u="none" strike="noStrike" baseline="0" smtClean="0">
                <a:solidFill>
                  <a:srgbClr val="000000"/>
                </a:solidFill>
                <a:latin typeface="Segoe"/>
                <a:ea typeface="ＭＳ ゴシック"/>
              </a:rPr>
              <a:t>Place the insertion point at the end of the document, and press the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Segoe"/>
                <a:ea typeface="ＭＳ ゴシック"/>
              </a:rPr>
              <a:t> key.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79</a:t>
            </a:fld>
            <a:endParaRPr lang="en-US" dirty="0"/>
          </a:p>
        </p:txBody>
      </p:sp>
    </p:spTree>
    <p:extLst>
      <p:ext uri="{BB962C8B-B14F-4D97-AF65-F5344CB8AC3E}">
        <p14:creationId xmlns:p14="http://schemas.microsoft.com/office/powerpoint/2010/main" val="298575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Crop, Resize, Scale, and Rotate a Picture</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In the </a:t>
            </a:r>
            <a:r>
              <a:rPr lang="en-US" sz="2000" b="0" i="1" u="none" strike="noStrike" baseline="0" smtClean="0">
                <a:solidFill>
                  <a:srgbClr val="000000"/>
                </a:solidFill>
                <a:latin typeface="Segoe"/>
                <a:ea typeface="ＭＳ ゴシック"/>
              </a:rPr>
              <a:t>Rotate</a:t>
            </a:r>
            <a:r>
              <a:rPr lang="en-US" sz="2000" b="0" i="0" u="none" strike="noStrike" baseline="0" smtClean="0">
                <a:solidFill>
                  <a:srgbClr val="000000"/>
                </a:solidFill>
                <a:latin typeface="Segoe"/>
                <a:ea typeface="ＭＳ ゴシック"/>
              </a:rPr>
              <a:t> section</a:t>
            </a:r>
            <a:r>
              <a:rPr lang="en-US" sz="2000" b="0" i="0" u="none" strike="noStrike" baseline="0" smtClean="0">
                <a:solidFill>
                  <a:srgbClr val="000000"/>
                </a:solidFill>
                <a:latin typeface="Times New Roman"/>
                <a:ea typeface="ＭＳ ゴシック"/>
              </a:rPr>
              <a:t>,</a:t>
            </a:r>
            <a:r>
              <a:rPr lang="en-US" sz="2000" b="0" i="0" u="none" strike="noStrike" baseline="0" smtClean="0">
                <a:solidFill>
                  <a:srgbClr val="000000"/>
                </a:solidFill>
                <a:latin typeface="Segoe"/>
                <a:ea typeface="ＭＳ ゴシック"/>
              </a:rPr>
              <a:t> key </a:t>
            </a:r>
            <a:r>
              <a:rPr lang="en-US" sz="2000" b="1" i="0" u="none" strike="noStrike" baseline="0" smtClean="0">
                <a:solidFill>
                  <a:prstClr val="black"/>
                </a:solidFill>
                <a:latin typeface="Segoe"/>
                <a:ea typeface="ＭＳ ゴシック"/>
              </a:rPr>
              <a:t>350</a:t>
            </a:r>
            <a:r>
              <a:rPr lang="en-US" sz="2000" b="0" i="0" u="none" strike="noStrike" baseline="0" smtClean="0">
                <a:solidFill>
                  <a:srgbClr val="000000"/>
                </a:solidFill>
                <a:latin typeface="Segoe"/>
                <a:ea typeface="ＭＳ ゴシック"/>
              </a:rPr>
              <a:t> in the text box so that the position of the picture will rotate 350 degrees. </a:t>
            </a:r>
          </a:p>
          <a:p>
            <a:pPr lvl="1" rtl="0">
              <a:buAutoNum type="arabicPeriod" startAt="5"/>
            </a:pPr>
            <a:r>
              <a:rPr lang="en-US" sz="2000" b="0" i="0" u="none" strike="noStrike" baseline="0" smtClean="0">
                <a:solidFill>
                  <a:srgbClr val="000000"/>
                </a:solidFill>
                <a:latin typeface="Segoe"/>
                <a:ea typeface="ＭＳ ゴシック"/>
              </a:rPr>
              <a:t>Press the Tab key to move to the next tab order in the dialog box.</a:t>
            </a:r>
          </a:p>
          <a:p>
            <a:pPr lvl="1" rtl="0">
              <a:buAutoNum type="arabicPeriod" startAt="5"/>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OK </a:t>
            </a:r>
            <a:r>
              <a:rPr lang="en-US" sz="2000" b="0" i="0" u="none" strike="noStrike" baseline="0" smtClean="0">
                <a:solidFill>
                  <a:srgbClr val="000000"/>
                </a:solidFill>
                <a:latin typeface="Segoe"/>
                <a:ea typeface="ＭＳ ゴシック"/>
              </a:rPr>
              <a:t>to apply your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changes and close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dialog box</a:t>
            </a:r>
            <a:r>
              <a:rPr lang="en-US" sz="2000" b="0" i="0" u="none" strike="noStrike" baseline="0" smtClean="0">
                <a:solidFill>
                  <a:srgbClr val="000000"/>
                </a:solidFill>
                <a:latin typeface="Times New Roman"/>
                <a:ea typeface="ＭＳ ゴシック"/>
              </a:rPr>
              <a:t>.</a:t>
            </a:r>
            <a:r>
              <a:rPr lang="en-US" sz="2000" b="0" i="0" u="none" strike="noStrike" baseline="0" smtClean="0">
                <a:solidFill>
                  <a:srgbClr val="000000"/>
                </a:solidFill>
                <a:latin typeface="Segoe"/>
                <a:ea typeface="ＭＳ ゴシック"/>
              </a:rPr>
              <a:t> Deselect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picture. Your image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should resemble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figure at</a:t>
            </a:r>
            <a:r>
              <a:rPr lang="en-US" sz="2000" b="0" i="0" u="none" strike="noStrike" smtClean="0">
                <a:solidFill>
                  <a:srgbClr val="000000"/>
                </a:solidFill>
                <a:latin typeface="Segoe"/>
                <a:ea typeface="ＭＳ ゴシック"/>
              </a:rPr>
              <a:t> right</a:t>
            </a:r>
            <a:r>
              <a:rPr lang="en-US" sz="2000" b="0" i="0" u="none" strike="noStrike" baseline="0" smtClean="0">
                <a:solidFill>
                  <a:srgbClr val="000000"/>
                </a:solidFill>
                <a:latin typeface="Segoe"/>
                <a:ea typeface="ＭＳ ゴシック"/>
              </a:rPr>
              <a:t>.</a:t>
            </a:r>
          </a:p>
          <a:p>
            <a:pPr lvl="1" rtl="0">
              <a:buAutoNum type="arabicPeriod" startAt="5"/>
            </a:pPr>
            <a:r>
              <a:rPr lang="en-US" sz="2000" i="0" u="none" strike="noStrike" baseline="0" smtClean="0">
                <a:solidFill>
                  <a:prstClr val="black"/>
                </a:solidFill>
                <a:latin typeface="Segoe"/>
                <a:ea typeface="ＭＳ ゴシック"/>
              </a:rPr>
              <a:t> </a:t>
            </a:r>
            <a:r>
              <a:rPr lang="en-US" sz="2000" b="1" i="0" u="none" strike="noStrike" baseline="0" smtClean="0">
                <a:solidFill>
                  <a:prstClr val="black"/>
                </a:solidFill>
                <a:latin typeface="Segoe"/>
                <a:ea typeface="ＭＳ ゴシック"/>
              </a:rPr>
              <a:t>SAVE</a:t>
            </a:r>
            <a:r>
              <a:rPr lang="en-US" sz="2000" b="0" i="0" u="none" strike="noStrike" baseline="0" smtClean="0">
                <a:solidFill>
                  <a:srgbClr val="000000"/>
                </a:solidFill>
                <a:latin typeface="Segoe"/>
                <a:ea typeface="ＭＳ ゴシック"/>
              </a:rPr>
              <a:t> the document in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lesson folder 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your flash drive.</a:t>
            </a:r>
          </a:p>
        </p:txBody>
      </p:sp>
      <p:pic>
        <p:nvPicPr>
          <p:cNvPr id="4" name="Picture 3" descr="08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2565400"/>
            <a:ext cx="4599196" cy="3515783"/>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3375480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Chart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2"/>
            </a:pPr>
            <a:r>
              <a:rPr lang="en-US" sz="2000" b="0" i="0" u="none" strike="noStrike" baseline="0" smtClean="0">
                <a:solidFill>
                  <a:srgbClr val="000000"/>
                </a:solidFill>
                <a:latin typeface="Segoe"/>
                <a:ea typeface="ＭＳ ゴシック"/>
              </a:rPr>
              <a:t>On the Insert tab,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 the </a:t>
            </a:r>
            <a:r>
              <a:rPr lang="en-US" sz="2000" b="0" i="1" u="none" strike="noStrike" baseline="0" smtClean="0">
                <a:solidFill>
                  <a:srgbClr val="000000"/>
                </a:solidFill>
                <a:latin typeface="Segoe"/>
                <a:ea typeface="ＭＳ ゴシック"/>
              </a:rPr>
              <a:t>Illustrations</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group click the </a:t>
            </a:r>
            <a:br>
              <a:rPr lang="en-US" sz="2000" b="0" i="0" u="none" strike="noStrike" baseline="0" smtClean="0">
                <a:solidFill>
                  <a:srgbClr val="000000"/>
                </a:solidFill>
                <a:latin typeface="Segoe"/>
                <a:ea typeface="ＭＳ ゴシック"/>
              </a:rPr>
            </a:br>
            <a:r>
              <a:rPr lang="en-US" sz="2000" b="1" i="0" u="none" strike="noStrike" baseline="0" smtClean="0">
                <a:solidFill>
                  <a:prstClr val="black"/>
                </a:solidFill>
                <a:latin typeface="Segoe"/>
                <a:ea typeface="ＭＳ ゴシック"/>
              </a:rPr>
              <a:t>Chart</a:t>
            </a:r>
            <a:r>
              <a:rPr lang="en-US" sz="2000" b="0" i="0" u="none" strike="noStrike" baseline="0" smtClean="0">
                <a:solidFill>
                  <a:srgbClr val="000000"/>
                </a:solidFill>
                <a:latin typeface="Segoe"/>
                <a:ea typeface="ＭＳ ゴシック"/>
              </a:rPr>
              <a:t> button.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Insert Chart</a:t>
            </a:r>
            <a:r>
              <a:rPr lang="en-US" sz="2000" b="0" i="0" u="none" strike="noStrike" baseline="0" smtClean="0">
                <a:solidFill>
                  <a:srgbClr val="000000"/>
                </a:solidFill>
                <a:latin typeface="Segoe"/>
                <a:ea typeface="ＭＳ ゴシック"/>
              </a:rPr>
              <a:t> dialog</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box opens (right).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Off to the left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pane are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various categories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of charts that you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can select with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additional options on the type of chart. For instance, you select the </a:t>
            </a:r>
            <a:r>
              <a:rPr lang="en-US" sz="2000" b="0" i="1" u="none" strike="noStrike" baseline="0" smtClean="0">
                <a:solidFill>
                  <a:srgbClr val="000000"/>
                </a:solidFill>
                <a:latin typeface="Segoe"/>
                <a:ea typeface="ＭＳ ゴシック"/>
              </a:rPr>
              <a:t>Column</a:t>
            </a:r>
            <a:r>
              <a:rPr lang="en-US" sz="2000" b="0" i="0" u="none" strike="noStrike" baseline="0" smtClean="0">
                <a:solidFill>
                  <a:srgbClr val="000000"/>
                </a:solidFill>
                <a:latin typeface="Segoe"/>
                <a:ea typeface="ＭＳ ゴシック"/>
              </a:rPr>
              <a:t> category but wanted to use the </a:t>
            </a:r>
            <a:r>
              <a:rPr lang="en-US" sz="2000" b="0" i="1" u="none" strike="noStrike" baseline="0" smtClean="0">
                <a:solidFill>
                  <a:srgbClr val="000000"/>
                </a:solidFill>
                <a:latin typeface="Segoe"/>
                <a:ea typeface="ＭＳ ゴシック"/>
              </a:rPr>
              <a:t>3-D Clustered Column</a:t>
            </a:r>
            <a:r>
              <a:rPr lang="en-US" sz="2000" b="0" i="0" u="none" strike="noStrike" baseline="0" smtClean="0">
                <a:solidFill>
                  <a:srgbClr val="000000"/>
                </a:solidFill>
                <a:latin typeface="Segoe"/>
                <a:ea typeface="ＭＳ ゴシック"/>
              </a:rPr>
              <a:t> then you would select the </a:t>
            </a:r>
            <a:r>
              <a:rPr lang="en-US" sz="2000" b="0" i="1" u="none" strike="noStrike" baseline="0" smtClean="0">
                <a:solidFill>
                  <a:srgbClr val="000000"/>
                </a:solidFill>
                <a:latin typeface="Segoe"/>
                <a:ea typeface="ＭＳ ゴシック"/>
              </a:rPr>
              <a:t>3-D Clustered Column</a:t>
            </a:r>
            <a:r>
              <a:rPr lang="en-US" sz="2000" b="0" i="0" u="none" strike="noStrike" baseline="0" smtClean="0">
                <a:solidFill>
                  <a:srgbClr val="000000"/>
                </a:solidFill>
                <a:latin typeface="Segoe"/>
                <a:ea typeface="ＭＳ ゴシック"/>
              </a:rPr>
              <a:t> from above the preview area.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80</a:t>
            </a:fld>
            <a:endParaRPr lang="en-US" dirty="0"/>
          </a:p>
        </p:txBody>
      </p:sp>
      <p:pic>
        <p:nvPicPr>
          <p:cNvPr id="7" name="Picture 6" descr="0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524000"/>
            <a:ext cx="5181600" cy="3426391"/>
          </a:xfrm>
          <a:prstGeom prst="rect">
            <a:avLst/>
          </a:prstGeom>
        </p:spPr>
      </p:pic>
    </p:spTree>
    <p:extLst>
      <p:ext uri="{BB962C8B-B14F-4D97-AF65-F5344CB8AC3E}">
        <p14:creationId xmlns:p14="http://schemas.microsoft.com/office/powerpoint/2010/main" val="1369182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Chart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3-D Clustered Column</a:t>
            </a:r>
            <a:r>
              <a:rPr lang="en-US" b="0" i="0" u="none" strike="noStrike" baseline="0" smtClean="0">
                <a:solidFill>
                  <a:srgbClr val="000000"/>
                </a:solidFill>
                <a:latin typeface="Segoe"/>
                <a:ea typeface="ＭＳ ゴシック"/>
              </a:rPr>
              <a:t>. In the preview area, the </a:t>
            </a:r>
            <a:r>
              <a:rPr lang="en-US" b="0" i="1" u="none" strike="noStrike" baseline="0" smtClean="0">
                <a:solidFill>
                  <a:srgbClr val="000000"/>
                </a:solidFill>
                <a:latin typeface="Segoe"/>
                <a:ea typeface="ＭＳ ゴシック"/>
              </a:rPr>
              <a:t>3-D Clustered Column</a:t>
            </a:r>
            <a:r>
              <a:rPr lang="en-US" b="0" i="0" u="none" strike="noStrike" baseline="0" smtClean="0">
                <a:solidFill>
                  <a:srgbClr val="000000"/>
                </a:solidFill>
                <a:latin typeface="Segoe"/>
                <a:ea typeface="ＭＳ ゴシック"/>
              </a:rPr>
              <a:t> appears.</a:t>
            </a:r>
          </a:p>
          <a:p>
            <a:pPr lvl="1" rtl="0">
              <a:buAutoNum type="arabicPeriod" startAt="3"/>
            </a:pPr>
            <a:r>
              <a:rPr lang="en-US" b="0" i="0" u="none" strike="noStrike" baseline="0" smtClean="0">
                <a:solidFill>
                  <a:srgbClr val="000000"/>
                </a:solidFill>
                <a:latin typeface="Segoe"/>
                <a:ea typeface="ＭＳ ゴシック"/>
              </a:rPr>
              <a:t>Hover over the chart, and watch how it increases in size.</a:t>
            </a:r>
          </a:p>
          <a:p>
            <a:pPr lvl="1" rtl="0">
              <a:buAutoNum type="arabicPeriod" startAt="3"/>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81</a:t>
            </a:fld>
            <a:endParaRPr lang="en-US" dirty="0"/>
          </a:p>
        </p:txBody>
      </p:sp>
    </p:spTree>
    <p:extLst>
      <p:ext uri="{BB962C8B-B14F-4D97-AF65-F5344CB8AC3E}">
        <p14:creationId xmlns:p14="http://schemas.microsoft.com/office/powerpoint/2010/main" val="1168058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Chart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Chart in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Microsoft Word</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opens along with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column chart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below. The chart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resembles a work-</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sheet in Excel in a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smaller version.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Where the labels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appear, </a:t>
            </a:r>
            <a:r>
              <a:rPr lang="en-US" sz="2000" b="0" i="1" u="none" strike="noStrike" baseline="0" smtClean="0">
                <a:solidFill>
                  <a:srgbClr val="000000"/>
                </a:solidFill>
                <a:latin typeface="Segoe"/>
                <a:ea typeface="ＭＳ ゴシック"/>
              </a:rPr>
              <a:t>Category 1…Category 4</a:t>
            </a:r>
            <a:r>
              <a:rPr lang="en-US" sz="2000" b="0" i="0" u="none" strike="noStrike" baseline="0" smtClean="0">
                <a:solidFill>
                  <a:srgbClr val="000000"/>
                </a:solidFill>
                <a:latin typeface="Segoe"/>
                <a:ea typeface="ＭＳ ゴシック"/>
              </a:rPr>
              <a:t> and </a:t>
            </a:r>
            <a:r>
              <a:rPr lang="en-US" sz="2000" b="0" i="1" u="none" strike="noStrike" baseline="0" smtClean="0">
                <a:solidFill>
                  <a:srgbClr val="000000"/>
                </a:solidFill>
                <a:latin typeface="Segoe"/>
                <a:ea typeface="ＭＳ ゴシック"/>
              </a:rPr>
              <a:t>Series 1 …Series 3</a:t>
            </a:r>
            <a:r>
              <a:rPr lang="en-US" sz="2000" b="0" i="1" u="none" strike="noStrike" baseline="0" smtClean="0">
                <a:solidFill>
                  <a:srgbClr val="000000"/>
                </a:solidFill>
                <a:latin typeface="Times New Roman"/>
                <a:ea typeface="ＭＳ ゴシック"/>
              </a:rPr>
              <a:t>,</a:t>
            </a:r>
            <a:r>
              <a:rPr lang="en-US" sz="2000" b="0" i="0" u="none" strike="noStrike" baseline="0" smtClean="0">
                <a:solidFill>
                  <a:srgbClr val="000000"/>
                </a:solidFill>
                <a:latin typeface="Segoe"/>
                <a:ea typeface="ＭＳ ゴシック"/>
              </a:rPr>
              <a:t> is where you will enter a descriptive name. You will replace the numbers that appear with your values. As you enter the labels and values, the chart will display the changes right away. Key the information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82</a:t>
            </a:fld>
            <a:endParaRPr lang="en-US" dirty="0"/>
          </a:p>
        </p:txBody>
      </p:sp>
      <p:pic>
        <p:nvPicPr>
          <p:cNvPr id="7" name="Picture 6" descr="08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524000"/>
            <a:ext cx="5105400" cy="2737925"/>
          </a:xfrm>
          <a:prstGeom prst="rect">
            <a:avLst/>
          </a:prstGeom>
        </p:spPr>
      </p:pic>
    </p:spTree>
    <p:extLst>
      <p:ext uri="{BB962C8B-B14F-4D97-AF65-F5344CB8AC3E}">
        <p14:creationId xmlns:p14="http://schemas.microsoft.com/office/powerpoint/2010/main" val="173534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Chart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Column A needs to be adjusted so that you can see the full label name. Place your insertion point between columns A and B,wait until you see a double-sided arrow, and then double click to quickly adjust. Now that you’ve entered the data, click the close button to close the </a:t>
            </a:r>
            <a:r>
              <a:rPr lang="en-US" b="0" i="1" u="none" strike="noStrike" baseline="0" smtClean="0">
                <a:solidFill>
                  <a:srgbClr val="000000"/>
                </a:solidFill>
                <a:latin typeface="Segoe"/>
                <a:ea typeface="ＭＳ ゴシック"/>
              </a:rPr>
              <a:t>Chart in Microsoft Word</a:t>
            </a:r>
            <a:r>
              <a:rPr lang="en-US" b="0" i="0" u="none" strike="noStrike" baseline="0" smtClean="0">
                <a:solidFill>
                  <a:srgbClr val="000000"/>
                </a:solidFill>
                <a:latin typeface="Times New Roman"/>
                <a:ea typeface="ＭＳ ゴシック"/>
              </a:rPr>
              <a:t>.</a:t>
            </a:r>
          </a:p>
          <a:p>
            <a:pPr lvl="1" rtl="0">
              <a:buAutoNum type="arabicPeriod" startAt="7"/>
            </a:pPr>
            <a:r>
              <a:rPr lang="en-US" b="0" i="0" u="none" strike="noStrike" baseline="0" smtClean="0">
                <a:solidFill>
                  <a:srgbClr val="000000"/>
                </a:solidFill>
                <a:latin typeface="Segoe"/>
                <a:ea typeface="ＭＳ ゴシック"/>
              </a:rPr>
              <a:t>Use the vertical scroll bar to view the graph.</a:t>
            </a:r>
          </a:p>
          <a:p>
            <a:pPr lvl="1" rtl="0">
              <a:buAutoNum type="arabicPeriod" startAt="7"/>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Expenses for Vacation </a:t>
            </a:r>
            <a:r>
              <a:rPr lang="en-US" b="0" i="0" u="none" strike="noStrike" baseline="0" smtClean="0">
                <a:solidFill>
                  <a:srgbClr val="000000"/>
                </a:solidFill>
                <a:latin typeface="Segoe"/>
                <a:ea typeface="ＭＳ ゴシック"/>
              </a:rPr>
              <a:t>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83</a:t>
            </a:fld>
            <a:endParaRPr lang="en-US" dirty="0"/>
          </a:p>
        </p:txBody>
      </p:sp>
    </p:spTree>
    <p:extLst>
      <p:ext uri="{BB962C8B-B14F-4D97-AF65-F5344CB8AC3E}">
        <p14:creationId xmlns:p14="http://schemas.microsoft.com/office/powerpoint/2010/main" val="3470260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Formatting a Chart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Click inside the chart to activate the </a:t>
            </a:r>
            <a:r>
              <a:rPr lang="en-US" b="0" i="1" u="none" strike="noStrike" baseline="0" smtClean="0">
                <a:solidFill>
                  <a:srgbClr val="000000"/>
                </a:solidFill>
                <a:latin typeface="Segoe"/>
                <a:ea typeface="ＭＳ ゴシック"/>
              </a:rPr>
              <a:t>Chart Tools</a:t>
            </a:r>
            <a:r>
              <a:rPr lang="en-US" b="0" i="0" u="none" strike="noStrike" baseline="0" smtClean="0">
                <a:solidFill>
                  <a:srgbClr val="000000"/>
                </a:solidFill>
                <a:latin typeface="Segoe"/>
                <a:ea typeface="ＭＳ ゴシック"/>
              </a:rPr>
              <a:t>. Once The </a:t>
            </a:r>
            <a:r>
              <a:rPr lang="en-US" b="0" i="1" u="none" strike="noStrike" baseline="0" smtClean="0">
                <a:solidFill>
                  <a:srgbClr val="000000"/>
                </a:solidFill>
                <a:latin typeface="Segoe"/>
                <a:ea typeface="ＭＳ ゴシック"/>
              </a:rPr>
              <a:t>Design</a:t>
            </a:r>
            <a:r>
              <a:rPr lang="en-US" b="0" i="0" u="none" strike="noStrike" baseline="0" smtClean="0">
                <a:solidFill>
                  <a:srgbClr val="000000"/>
                </a:solidFill>
                <a:latin typeface="Segoe"/>
                <a:ea typeface="ＭＳ ゴシック"/>
              </a:rPr>
              <a:t> and </a:t>
            </a:r>
            <a:r>
              <a:rPr lang="en-US" b="0" i="1" u="none" strike="noStrike" baseline="0" smtClean="0">
                <a:solidFill>
                  <a:srgbClr val="000000"/>
                </a:solidFill>
                <a:latin typeface="Segoe"/>
                <a:ea typeface="ＭＳ ゴシック"/>
              </a:rPr>
              <a:t>Format</a:t>
            </a:r>
            <a:r>
              <a:rPr lang="en-US" b="0" i="0" u="none" strike="noStrike" baseline="0" smtClean="0">
                <a:solidFill>
                  <a:srgbClr val="000000"/>
                </a:solidFill>
                <a:latin typeface="Segoe"/>
                <a:ea typeface="ＭＳ ゴシック"/>
              </a:rPr>
              <a:t> tabs become visible then click the </a:t>
            </a:r>
            <a:r>
              <a:rPr lang="en-US" b="1" i="0" u="none" strike="noStrike" baseline="0" smtClean="0">
                <a:solidFill>
                  <a:prstClr val="black"/>
                </a:solidFill>
                <a:latin typeface="Segoe"/>
                <a:ea typeface="ＭＳ ゴシック"/>
              </a:rPr>
              <a:t>Design</a:t>
            </a:r>
            <a:r>
              <a:rPr lang="en-US" b="0" i="0" u="none" strike="noStrike" baseline="0" smtClean="0">
                <a:solidFill>
                  <a:srgbClr val="000000"/>
                </a:solidFill>
                <a:latin typeface="Segoe"/>
                <a:ea typeface="ＭＳ ゴシック"/>
              </a:rPr>
              <a:t> tab. The </a:t>
            </a:r>
            <a:r>
              <a:rPr lang="en-US" b="0" i="1" u="none" strike="noStrike" baseline="0" smtClean="0">
                <a:solidFill>
                  <a:srgbClr val="000000"/>
                </a:solidFill>
                <a:latin typeface="Segoe"/>
                <a:ea typeface="ＭＳ ゴシック"/>
              </a:rPr>
              <a:t>Design</a:t>
            </a:r>
            <a:r>
              <a:rPr lang="en-US" b="0" i="0" u="none" strike="noStrike" baseline="0" smtClean="0">
                <a:solidFill>
                  <a:srgbClr val="000000"/>
                </a:solidFill>
                <a:latin typeface="Segoe"/>
                <a:ea typeface="ＭＳ ゴシック"/>
              </a:rPr>
              <a:t> tab provides many options on formatting the chart such as applying a layout, styles, changing the chart type, and more. For this exercise, basic formatting will be applied.</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Chart Layout</a:t>
            </a:r>
            <a:r>
              <a:rPr lang="en-US" b="0" i="0" u="none" strike="noStrike" baseline="0" smtClean="0">
                <a:solidFill>
                  <a:srgbClr val="000000"/>
                </a:solidFill>
                <a:latin typeface="Segoe"/>
                <a:ea typeface="ＭＳ ゴシック"/>
              </a:rPr>
              <a:t> group select the </a:t>
            </a:r>
            <a:r>
              <a:rPr lang="en-US" b="0" i="1" u="none" strike="noStrike" baseline="0" smtClean="0">
                <a:solidFill>
                  <a:srgbClr val="000000"/>
                </a:solidFill>
                <a:latin typeface="Segoe"/>
                <a:ea typeface="ＭＳ ゴシック"/>
              </a:rPr>
              <a:t>Quick Layout </a:t>
            </a:r>
            <a:r>
              <a:rPr lang="en-US" b="0" i="0" u="none" strike="noStrike" baseline="0" smtClean="0">
                <a:solidFill>
                  <a:srgbClr val="000000"/>
                </a:solidFill>
                <a:latin typeface="Segoe"/>
                <a:ea typeface="ＭＳ ゴシック"/>
              </a:rPr>
              <a:t>to display the gallery</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and hover over each item to preview.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84</a:t>
            </a:fld>
            <a:endParaRPr lang="en-US" dirty="0"/>
          </a:p>
        </p:txBody>
      </p:sp>
    </p:spTree>
    <p:extLst>
      <p:ext uri="{BB962C8B-B14F-4D97-AF65-F5344CB8AC3E}">
        <p14:creationId xmlns:p14="http://schemas.microsoft.com/office/powerpoint/2010/main" val="2221444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Formatting a Chart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You determine that </a:t>
            </a:r>
            <a:r>
              <a:rPr lang="en-US" b="0" i="1" u="none" strike="noStrike" baseline="0" smtClean="0">
                <a:solidFill>
                  <a:srgbClr val="000000"/>
                </a:solidFill>
                <a:latin typeface="Segoe"/>
                <a:ea typeface="ＭＳ ゴシック"/>
              </a:rPr>
              <a:t>Layout 10</a:t>
            </a:r>
            <a:r>
              <a:rPr lang="en-US" b="0" i="0" u="none" strike="noStrike" baseline="0" smtClean="0">
                <a:solidFill>
                  <a:srgbClr val="000000"/>
                </a:solidFill>
                <a:latin typeface="Segoe"/>
                <a:ea typeface="ＭＳ ゴシック"/>
              </a:rPr>
              <a:t> will work best for you. Select that layout.</a:t>
            </a:r>
          </a:p>
          <a:p>
            <a:pPr lvl="1" rtl="0">
              <a:buAutoNum type="arabicPeriod" startAt="3"/>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Chart Styles</a:t>
            </a:r>
            <a:r>
              <a:rPr lang="en-US" b="0" i="0" u="none" strike="noStrike" baseline="0" smtClean="0">
                <a:solidFill>
                  <a:srgbClr val="000000"/>
                </a:solidFill>
                <a:latin typeface="Segoe"/>
                <a:ea typeface="ＭＳ ゴシック"/>
              </a:rPr>
              <a:t>, select </a:t>
            </a:r>
            <a:r>
              <a:rPr lang="en-US" b="0" i="1" u="none" strike="noStrike" baseline="0" smtClean="0">
                <a:solidFill>
                  <a:srgbClr val="000000"/>
                </a:solidFill>
                <a:latin typeface="Segoe"/>
                <a:ea typeface="ＭＳ ゴシック"/>
              </a:rPr>
              <a:t>Style 4</a:t>
            </a:r>
            <a:r>
              <a:rPr lang="en-US" b="0" i="0" u="none" strike="noStrike" baseline="0" smtClean="0">
                <a:solidFill>
                  <a:srgbClr val="000000"/>
                </a:solidFill>
                <a:latin typeface="Segoe"/>
                <a:ea typeface="ＭＳ ゴシック"/>
              </a:rPr>
              <a:t>. More options are available when you click the </a:t>
            </a:r>
            <a:r>
              <a:rPr lang="en-US" b="0" i="1" u="none" strike="noStrike" baseline="0" smtClean="0">
                <a:solidFill>
                  <a:srgbClr val="000000"/>
                </a:solidFill>
                <a:latin typeface="Segoe"/>
                <a:ea typeface="ＭＳ ゴシック"/>
              </a:rPr>
              <a:t>More</a:t>
            </a:r>
            <a:r>
              <a:rPr lang="en-US" b="0" i="0" u="none" strike="noStrike" baseline="0" smtClean="0">
                <a:solidFill>
                  <a:srgbClr val="000000"/>
                </a:solidFill>
                <a:latin typeface="Segoe"/>
                <a:ea typeface="ＭＳ ゴシック"/>
              </a:rPr>
              <a:t> button.</a:t>
            </a:r>
          </a:p>
          <a:p>
            <a:pPr lvl="1" rtl="0">
              <a:buAutoNum type="arabicPeriod" startAt="3"/>
            </a:pPr>
            <a:r>
              <a:rPr lang="en-US" b="0" i="0" u="none" strike="noStrike" baseline="0" smtClean="0">
                <a:solidFill>
                  <a:srgbClr val="000000"/>
                </a:solidFill>
                <a:latin typeface="Segoe"/>
                <a:ea typeface="ＭＳ ゴシック"/>
              </a:rPr>
              <a:t>Select the text where </a:t>
            </a:r>
            <a:r>
              <a:rPr lang="en-US" b="0" i="1" u="none" strike="noStrike" baseline="0" smtClean="0">
                <a:solidFill>
                  <a:srgbClr val="000000"/>
                </a:solidFill>
                <a:latin typeface="Segoe"/>
                <a:ea typeface="ＭＳ ゴシック"/>
              </a:rPr>
              <a:t>Chart Title</a:t>
            </a:r>
            <a:r>
              <a:rPr lang="en-US" b="0" i="0" u="none" strike="noStrike" baseline="0" smtClean="0">
                <a:solidFill>
                  <a:srgbClr val="000000"/>
                </a:solidFill>
                <a:latin typeface="Segoe"/>
                <a:ea typeface="ＭＳ ゴシック"/>
              </a:rPr>
              <a:t> appears and key </a:t>
            </a:r>
            <a:r>
              <a:rPr lang="en-US" b="1" i="0" u="none" strike="noStrike" baseline="0" smtClean="0">
                <a:solidFill>
                  <a:prstClr val="black"/>
                </a:solidFill>
                <a:latin typeface="Segoe"/>
                <a:ea typeface="ＭＳ ゴシック"/>
              </a:rPr>
              <a:t>Vacation</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Expenses</a:t>
            </a:r>
            <a:r>
              <a:rPr lang="en-US" b="0" i="0" u="none" strike="noStrike" baseline="0" smtClean="0">
                <a:solidFill>
                  <a:srgbClr val="000000"/>
                </a:solidFill>
                <a:latin typeface="Segoe"/>
                <a:ea typeface="ＭＳ ゴシック"/>
              </a:rPr>
              <a:t>. For now, this is the only formatting that will be done to this chart.</a:t>
            </a:r>
          </a:p>
          <a:p>
            <a:pPr lvl="1" rtl="0">
              <a:buAutoNum type="arabicPeriod" startAt="3"/>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Expenses for Vacation</a:t>
            </a:r>
            <a:r>
              <a:rPr lang="en-US" b="0" i="0" u="none" strike="noStrike" baseline="0" smtClean="0">
                <a:solidFill>
                  <a:prstClr val="black"/>
                </a:solidFill>
                <a:latin typeface="Segoe"/>
                <a:ea typeface="ＭＳ ゴシック"/>
              </a:rPr>
              <a:t>. Update</a:t>
            </a:r>
            <a:r>
              <a:rPr lang="en-US" b="1" i="1"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in</a:t>
            </a:r>
            <a:r>
              <a:rPr lang="en-US" b="0" i="0" u="none" strike="noStrike" baseline="0" smtClean="0">
                <a:solidFill>
                  <a:srgbClr val="000000"/>
                </a:solidFill>
                <a:latin typeface="Segoe"/>
                <a:ea typeface="ＭＳ ゴシック"/>
              </a:rPr>
              <a:t> the lesson folder on your flash drive then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file.</a:t>
            </a:r>
          </a:p>
          <a:p>
            <a:pPr lvl="0" rtl="0"/>
            <a:r>
              <a:rPr lang="en-US" b="1" i="0" u="none" strike="noStrike" baseline="0" smtClean="0">
                <a:latin typeface="Segoe"/>
                <a:ea typeface="ＭＳ ゴシック"/>
              </a:rPr>
              <a:t>CLOSE</a:t>
            </a:r>
            <a:r>
              <a:rPr lang="en-US" b="0" i="0" u="none" strike="noStrike" baseline="0" smtClean="0">
                <a:latin typeface="Segoe"/>
                <a:ea typeface="ＭＳ ゴシック"/>
              </a:rPr>
              <a:t> Word.</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85</a:t>
            </a:fld>
            <a:endParaRPr lang="en-US" dirty="0"/>
          </a:p>
        </p:txBody>
      </p:sp>
    </p:spTree>
    <p:extLst>
      <p:ext uri="{BB962C8B-B14F-4D97-AF65-F5344CB8AC3E}">
        <p14:creationId xmlns:p14="http://schemas.microsoft.com/office/powerpoint/2010/main" val="36107575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86</a:t>
            </a:fld>
            <a:endParaRPr lang="en-US" dirty="0"/>
          </a:p>
        </p:txBody>
      </p:sp>
      <p:pic>
        <p:nvPicPr>
          <p:cNvPr id="7" name="Picture 6" descr="08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61123"/>
            <a:ext cx="8102600" cy="4570698"/>
          </a:xfrm>
          <a:prstGeom prst="rect">
            <a:avLst/>
          </a:prstGeom>
        </p:spPr>
      </p:pic>
    </p:spTree>
    <p:extLst>
      <p:ext uri="{BB962C8B-B14F-4D97-AF65-F5344CB8AC3E}">
        <p14:creationId xmlns:p14="http://schemas.microsoft.com/office/powerpoint/2010/main" val="183998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Crop, Resize, Scale, and Rotate a Picture</a:t>
            </a:r>
          </a:p>
        </p:txBody>
      </p:sp>
      <p:sp>
        <p:nvSpPr>
          <p:cNvPr id="3" name="Text Placeholder 2"/>
          <p:cNvSpPr>
            <a:spLocks noGrp="1"/>
          </p:cNvSpPr>
          <p:nvPr>
            <p:ph type="body" idx="1"/>
          </p:nvPr>
        </p:nvSpPr>
        <p:spPr/>
        <p:txBody>
          <a:bodyPr/>
          <a:lstStyle/>
          <a:p>
            <a:pPr lvl="1">
              <a:buFont typeface="+mj-lt"/>
              <a:buAutoNum type="arabicPeriod" startAt="9"/>
            </a:pPr>
            <a:r>
              <a:rPr lang="en-US" sz="2400">
                <a:solidFill>
                  <a:srgbClr val="000000"/>
                </a:solidFill>
                <a:latin typeface="Segoe"/>
                <a:ea typeface="ＭＳ ゴシック"/>
              </a:rPr>
              <a:t>The picture should be selected. In the Size group, click the </a:t>
            </a:r>
            <a:r>
              <a:rPr lang="en-US" sz="2400" b="1">
                <a:solidFill>
                  <a:prstClr val="black"/>
                </a:solidFill>
                <a:latin typeface="Segoe"/>
                <a:ea typeface="ＭＳ ゴシック"/>
              </a:rPr>
              <a:t>Crop</a:t>
            </a:r>
            <a:r>
              <a:rPr lang="en-US" sz="2400">
                <a:solidFill>
                  <a:srgbClr val="000000"/>
                </a:solidFill>
                <a:latin typeface="Segoe"/>
                <a:ea typeface="ＭＳ ゴシック"/>
              </a:rPr>
              <a:t> button. </a:t>
            </a:r>
            <a:endParaRPr lang="en-US" sz="2400">
              <a:solidFill>
                <a:srgbClr val="000000"/>
              </a:solidFill>
              <a:latin typeface="Times New Roman"/>
              <a:ea typeface="ＭＳ ゴシック"/>
            </a:endParaRPr>
          </a:p>
          <a:p>
            <a:pPr lvl="1" rtl="0">
              <a:buAutoNum type="arabicPeriod" startAt="9"/>
            </a:pPr>
            <a:r>
              <a:rPr lang="en-US" b="0" i="0" u="none" strike="noStrike" baseline="0" smtClean="0">
                <a:solidFill>
                  <a:srgbClr val="000000"/>
                </a:solidFill>
                <a:latin typeface="Segoe"/>
                <a:ea typeface="ＭＳ ゴシック"/>
              </a:rPr>
              <a:t>The insertion point becomes a cropping tool, and cropping handles appear on the edges of the picture as shown below.</a:t>
            </a:r>
          </a:p>
        </p:txBody>
      </p:sp>
      <p:pic>
        <p:nvPicPr>
          <p:cNvPr id="4" name="Picture 3" descr="08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318933"/>
            <a:ext cx="5604933" cy="2991175"/>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3365612215"/>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273</TotalTime>
  <Words>8316</Words>
  <Application>Microsoft Macintosh PowerPoint</Application>
  <PresentationFormat>On-screen Show (4:3)</PresentationFormat>
  <Paragraphs>650</Paragraphs>
  <Slides>86</Slides>
  <Notes>15</Notes>
  <HiddenSlides>0</HiddenSlides>
  <MMClips>0</MMClips>
  <ScaleCrop>false</ScaleCrop>
  <HeadingPairs>
    <vt:vector size="4" baseType="variant">
      <vt:variant>
        <vt:lpstr>Theme</vt:lpstr>
      </vt:variant>
      <vt:variant>
        <vt:i4>1</vt:i4>
      </vt:variant>
      <vt:variant>
        <vt:lpstr>Slide Titles</vt:lpstr>
      </vt:variant>
      <vt:variant>
        <vt:i4>86</vt:i4>
      </vt:variant>
    </vt:vector>
  </HeadingPairs>
  <TitlesOfParts>
    <vt:vector size="87" baseType="lpstr">
      <vt:lpstr>template</vt:lpstr>
      <vt:lpstr>Using Illustrations and Graphics</vt:lpstr>
      <vt:lpstr>Objectives</vt:lpstr>
      <vt:lpstr>Step by Step: Insert Pictures</vt:lpstr>
      <vt:lpstr>Step by Step: Insert Pictures</vt:lpstr>
      <vt:lpstr>Step by Step: Crop, Resize, Scale, and Rotate a Picture</vt:lpstr>
      <vt:lpstr>Step by Step: Crop, Resize, Scale, and Rotate a Picture</vt:lpstr>
      <vt:lpstr>Step by Step: Crop, Resize, Scale, and Rotate a Picture</vt:lpstr>
      <vt:lpstr>Step by Step: Crop, Resize, Scale, and Rotate a Picture</vt:lpstr>
      <vt:lpstr>Step by Step: Crop, Resize, Scale, and Rotate a Picture</vt:lpstr>
      <vt:lpstr>Step by Step: Crop, Resize, Scale, and Rotate a Picture</vt:lpstr>
      <vt:lpstr>Step by Step: Apply a Picture Style to a Picture</vt:lpstr>
      <vt:lpstr>Step by Step: Apply a Picture Style to a Picture</vt:lpstr>
      <vt:lpstr>Step by Step: Apply a Picture Style to a Picture</vt:lpstr>
      <vt:lpstr>Step by Step: Apply a Picture Style to a Picture</vt:lpstr>
      <vt:lpstr>Step by Step: Change a Picture to a SmartArt Graphic</vt:lpstr>
      <vt:lpstr>Step by Step: Change a Picture to a SmartArt Graphic</vt:lpstr>
      <vt:lpstr>Step by Step: Change a Picture to a SmartArt Graphic</vt:lpstr>
      <vt:lpstr>Step by Step: Change a Picture to a SmartArt Graphic</vt:lpstr>
      <vt:lpstr>Step by Step: Change a Picture to a SmartArt Graphic</vt:lpstr>
      <vt:lpstr>Step by Step: Adjust a Picture’s Brightness, Contrast, and Color and Add Artistic Effects</vt:lpstr>
      <vt:lpstr>Step by Step: Adjust a Picture’s Brightness, Contrast, and Color and Add Artistic Effects</vt:lpstr>
      <vt:lpstr>Step by Step: Adjust a Picture’s Brightness, Contrast, and Color and Add Artistic Effects</vt:lpstr>
      <vt:lpstr>Step by Step: Adjust a Picture’s Brightness, Contrast, and Color and Add Artistic Effects</vt:lpstr>
      <vt:lpstr>Step by Step: Adjust a Picture’s Brightness, Contrast, and Color and Add Artistic Effects</vt:lpstr>
      <vt:lpstr>Step by Step: Remove Background</vt:lpstr>
      <vt:lpstr>Step by Step: Remove Background</vt:lpstr>
      <vt:lpstr>Step by Step: Remove Background</vt:lpstr>
      <vt:lpstr>Step by Step: Remove Background</vt:lpstr>
      <vt:lpstr>Step by Step: Remove Background</vt:lpstr>
      <vt:lpstr>Step by Step: Arrange Text around a Picture</vt:lpstr>
      <vt:lpstr>Step by Step: Arrange Text around a Picture</vt:lpstr>
      <vt:lpstr>Step by Step: Arrange Text around a Picture</vt:lpstr>
      <vt:lpstr>Step by Step: Arrange Text around a Picture</vt:lpstr>
      <vt:lpstr>Step by Step: Arrange Text around a Picture</vt:lpstr>
      <vt:lpstr>Step by Step: Insert a Screenshot</vt:lpstr>
      <vt:lpstr>Step by Step: Insert a Screenshot</vt:lpstr>
      <vt:lpstr>Step by Step: Insert a Screenshot</vt:lpstr>
      <vt:lpstr>Step by Step: Insert a Screen Clipping</vt:lpstr>
      <vt:lpstr>Step by Step: Insert a Screen Clipping</vt:lpstr>
      <vt:lpstr>Step by Step: Insert Shapes</vt:lpstr>
      <vt:lpstr>Step by Step: Insert Shapes</vt:lpstr>
      <vt:lpstr>Step by Step: Insert Shapes</vt:lpstr>
      <vt:lpstr>Step by Step: Insert Shapes</vt:lpstr>
      <vt:lpstr>Step by Step: Insert Drawing Canvas and Shapes</vt:lpstr>
      <vt:lpstr>Step by Step: Insert Drawing Canvas and Shapes</vt:lpstr>
      <vt:lpstr>Step by Step: Insert Drawing Canvas and Shapes</vt:lpstr>
      <vt:lpstr>Step by Step: Insert Drawing Canvas and Shapes</vt:lpstr>
      <vt:lpstr>Step by Step: Insert Drawing Canvas and Shapes</vt:lpstr>
      <vt:lpstr>Step by Step: Add Text and Caption to a Shape</vt:lpstr>
      <vt:lpstr>Step by Step: Add Text and Caption to a Shape</vt:lpstr>
      <vt:lpstr>Step by Step: Add Text and Caption to a Shape</vt:lpstr>
      <vt:lpstr>Step by Step: Add Text and Caption to a Shape</vt:lpstr>
      <vt:lpstr>Step by Step: Format Shapes</vt:lpstr>
      <vt:lpstr>Step by Step: Format Shapes</vt:lpstr>
      <vt:lpstr>Step by Step: Format Shapes</vt:lpstr>
      <vt:lpstr>Step by Step: Format Shapes</vt:lpstr>
      <vt:lpstr>Step by Step: Format Shapes</vt:lpstr>
      <vt:lpstr>Step by Step: Format Shapes</vt:lpstr>
      <vt:lpstr>Step by Step: Insert WordArt</vt:lpstr>
      <vt:lpstr>Step by Step: Insert WordArt</vt:lpstr>
      <vt:lpstr>Step by Step: Use SmartArt Graphics</vt:lpstr>
      <vt:lpstr>Step by Step: Use SmartArt Graphics</vt:lpstr>
      <vt:lpstr>Step by Step: Use SmartArt Graphics</vt:lpstr>
      <vt:lpstr>Step by Step: Use SmartArt Graphics</vt:lpstr>
      <vt:lpstr>Step by Step: Use SmartArt Graphics</vt:lpstr>
      <vt:lpstr>Step by Step: Use SmartArt Graphics</vt:lpstr>
      <vt:lpstr>Step by Step: Insert and Resize Clip Art</vt:lpstr>
      <vt:lpstr>Step by Step: Insert and Resize Clip Art</vt:lpstr>
      <vt:lpstr>Step by Step: Insert and Resize Clip Art</vt:lpstr>
      <vt:lpstr>Step by Step: Format Clip Art</vt:lpstr>
      <vt:lpstr>Step by Step: Format Clip Art</vt:lpstr>
      <vt:lpstr>Step by Step: Format Clip Art</vt:lpstr>
      <vt:lpstr>Step by Step: Format Clip Art</vt:lpstr>
      <vt:lpstr>Step by Step: Format Clip Art</vt:lpstr>
      <vt:lpstr>Step by Step: Format Clip Art</vt:lpstr>
      <vt:lpstr>Step by Step: Reset an Image</vt:lpstr>
      <vt:lpstr>Step by Step: Compress Images</vt:lpstr>
      <vt:lpstr>Step by Step: Compress Images</vt:lpstr>
      <vt:lpstr>Step by Step: Insert a Chart</vt:lpstr>
      <vt:lpstr>Step by Step: Insert a Chart</vt:lpstr>
      <vt:lpstr>Step by Step: Insert a Chart</vt:lpstr>
      <vt:lpstr>Step by Step: Insert a Chart</vt:lpstr>
      <vt:lpstr>Step by Step: Insert a Chart</vt:lpstr>
      <vt:lpstr>Step by Step: Formatting a Chart</vt:lpstr>
      <vt:lpstr>Step by Step: Formatting a Chart</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379</cp:revision>
  <dcterms:created xsi:type="dcterms:W3CDTF">2011-08-08T12:10:51Z</dcterms:created>
  <dcterms:modified xsi:type="dcterms:W3CDTF">2013-09-01T12:21:57Z</dcterms:modified>
</cp:coreProperties>
</file>